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65" r:id="rId5"/>
  </p:sldMasterIdLst>
  <p:notesMasterIdLst>
    <p:notesMasterId r:id="rId43"/>
  </p:notesMasterIdLst>
  <p:sldIdLst>
    <p:sldId id="300" r:id="rId6"/>
    <p:sldId id="323" r:id="rId7"/>
    <p:sldId id="302" r:id="rId8"/>
    <p:sldId id="259" r:id="rId9"/>
    <p:sldId id="324" r:id="rId10"/>
    <p:sldId id="303" r:id="rId11"/>
    <p:sldId id="304" r:id="rId12"/>
    <p:sldId id="346" r:id="rId13"/>
    <p:sldId id="305" r:id="rId14"/>
    <p:sldId id="330" r:id="rId15"/>
    <p:sldId id="329" r:id="rId16"/>
    <p:sldId id="328" r:id="rId17"/>
    <p:sldId id="320" r:id="rId18"/>
    <p:sldId id="322" r:id="rId19"/>
    <p:sldId id="321" r:id="rId20"/>
    <p:sldId id="317" r:id="rId21"/>
    <p:sldId id="316" r:id="rId22"/>
    <p:sldId id="331" r:id="rId23"/>
    <p:sldId id="348" r:id="rId24"/>
    <p:sldId id="356" r:id="rId25"/>
    <p:sldId id="349" r:id="rId26"/>
    <p:sldId id="332" r:id="rId27"/>
    <p:sldId id="333" r:id="rId28"/>
    <p:sldId id="351" r:id="rId29"/>
    <p:sldId id="352" r:id="rId30"/>
    <p:sldId id="353" r:id="rId31"/>
    <p:sldId id="350" r:id="rId32"/>
    <p:sldId id="354" r:id="rId33"/>
    <p:sldId id="355" r:id="rId34"/>
    <p:sldId id="319" r:id="rId35"/>
    <p:sldId id="337" r:id="rId36"/>
    <p:sldId id="338" r:id="rId37"/>
    <p:sldId id="344" r:id="rId38"/>
    <p:sldId id="339" r:id="rId39"/>
    <p:sldId id="357" r:id="rId40"/>
    <p:sldId id="318" r:id="rId41"/>
    <p:sldId id="315" r:id="rId4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mes Burleson" initials="JB" lastIdx="1" clrIdx="0">
    <p:extLst>
      <p:ext uri="{19B8F6BF-5375-455C-9EA6-DF929625EA0E}">
        <p15:presenceInfo xmlns:p15="http://schemas.microsoft.com/office/powerpoint/2012/main" userId="James Burleson" providerId="None"/>
      </p:ext>
    </p:extLst>
  </p:cmAuthor>
  <p:cmAuthor id="2" name="Paul Burpo" initials="PB" lastIdx="3" clrIdx="1">
    <p:extLst>
      <p:ext uri="{19B8F6BF-5375-455C-9EA6-DF929625EA0E}">
        <p15:presenceInfo xmlns:p15="http://schemas.microsoft.com/office/powerpoint/2012/main" userId="4d9f6b74cd85d10a"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4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3636" autoAdjust="0"/>
    <p:restoredTop sz="93379" autoAdjust="0"/>
  </p:normalViewPr>
  <p:slideViewPr>
    <p:cSldViewPr snapToGrid="0">
      <p:cViewPr varScale="1">
        <p:scale>
          <a:sx n="156" d="100"/>
          <a:sy n="156" d="100"/>
        </p:scale>
        <p:origin x="184" y="416"/>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theme" Target="theme/theme1.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notesMaster" Target="notesMasters/notesMaster1.xml"/><Relationship Id="rId48" Type="http://schemas.openxmlformats.org/officeDocument/2006/relationships/tableStyles" Target="tableStyles.xml"/><Relationship Id="rId8" Type="http://schemas.openxmlformats.org/officeDocument/2006/relationships/slide" Target="slides/slide3.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viewProps" Target="viewProps.xml"/><Relationship Id="rId20" Type="http://schemas.openxmlformats.org/officeDocument/2006/relationships/slide" Target="slides/slide15.xml"/><Relationship Id="rId41" Type="http://schemas.openxmlformats.org/officeDocument/2006/relationships/slide" Target="slides/slide36.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jpe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A13B17-C506-4D51-BB37-16B365906619}" type="datetimeFigureOut">
              <a:rPr lang="en-US" smtClean="0"/>
              <a:t>9/7/19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98D5BB-B127-481F-BC0A-2F77C576BB34}" type="slidenum">
              <a:rPr lang="en-US" smtClean="0"/>
              <a:t>‹#›</a:t>
            </a:fld>
            <a:endParaRPr lang="en-US" dirty="0"/>
          </a:p>
        </p:txBody>
      </p:sp>
    </p:spTree>
    <p:extLst>
      <p:ext uri="{BB962C8B-B14F-4D97-AF65-F5344CB8AC3E}">
        <p14:creationId xmlns:p14="http://schemas.microsoft.com/office/powerpoint/2010/main" val="197922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Sept 2019</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5278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DMA &amp; DEA (A &amp; B testing)</a:t>
            </a:r>
          </a:p>
        </p:txBody>
      </p:sp>
      <p:sp>
        <p:nvSpPr>
          <p:cNvPr id="4" name="Slide Number Placeholder 3"/>
          <p:cNvSpPr>
            <a:spLocks noGrp="1"/>
          </p:cNvSpPr>
          <p:nvPr>
            <p:ph type="sldNum" sz="quarter" idx="10"/>
          </p:nvPr>
        </p:nvSpPr>
        <p:spPr/>
        <p:txBody>
          <a:bodyPr/>
          <a:lstStyle/>
          <a:p>
            <a:fld id="{0998D5BB-B127-481F-BC0A-2F77C576BB34}" type="slidenum">
              <a:rPr lang="en-US" smtClean="0"/>
              <a:t>10</a:t>
            </a:fld>
            <a:endParaRPr lang="en-US" dirty="0"/>
          </a:p>
        </p:txBody>
      </p:sp>
    </p:spTree>
    <p:extLst>
      <p:ext uri="{BB962C8B-B14F-4D97-AF65-F5344CB8AC3E}">
        <p14:creationId xmlns:p14="http://schemas.microsoft.com/office/powerpoint/2010/main" val="14515999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11</a:t>
            </a:fld>
            <a:endParaRPr lang="en-US" dirty="0"/>
          </a:p>
        </p:txBody>
      </p:sp>
    </p:spTree>
    <p:extLst>
      <p:ext uri="{BB962C8B-B14F-4D97-AF65-F5344CB8AC3E}">
        <p14:creationId xmlns:p14="http://schemas.microsoft.com/office/powerpoint/2010/main" val="9712672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TCO calculator comparison</a:t>
            </a:r>
          </a:p>
        </p:txBody>
      </p:sp>
      <p:sp>
        <p:nvSpPr>
          <p:cNvPr id="4" name="Slide Number Placeholder 3"/>
          <p:cNvSpPr>
            <a:spLocks noGrp="1"/>
          </p:cNvSpPr>
          <p:nvPr>
            <p:ph type="sldNum" sz="quarter" idx="10"/>
          </p:nvPr>
        </p:nvSpPr>
        <p:spPr/>
        <p:txBody>
          <a:bodyPr/>
          <a:lstStyle/>
          <a:p>
            <a:fld id="{0998D5BB-B127-481F-BC0A-2F77C576BB34}" type="slidenum">
              <a:rPr lang="en-US" smtClean="0"/>
              <a:t>12</a:t>
            </a:fld>
            <a:endParaRPr lang="en-US" dirty="0"/>
          </a:p>
        </p:txBody>
      </p:sp>
    </p:spTree>
    <p:extLst>
      <p:ext uri="{BB962C8B-B14F-4D97-AF65-F5344CB8AC3E}">
        <p14:creationId xmlns:p14="http://schemas.microsoft.com/office/powerpoint/2010/main" val="38994303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13</a:t>
            </a:fld>
            <a:endParaRPr lang="en-US" dirty="0"/>
          </a:p>
        </p:txBody>
      </p:sp>
    </p:spTree>
    <p:extLst>
      <p:ext uri="{BB962C8B-B14F-4D97-AF65-F5344CB8AC3E}">
        <p14:creationId xmlns:p14="http://schemas.microsoft.com/office/powerpoint/2010/main" val="32297442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14</a:t>
            </a:fld>
            <a:endParaRPr lang="en-US" dirty="0"/>
          </a:p>
        </p:txBody>
      </p:sp>
    </p:spTree>
    <p:extLst>
      <p:ext uri="{BB962C8B-B14F-4D97-AF65-F5344CB8AC3E}">
        <p14:creationId xmlns:p14="http://schemas.microsoft.com/office/powerpoint/2010/main" val="25190261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15</a:t>
            </a:fld>
            <a:endParaRPr lang="en-US" dirty="0"/>
          </a:p>
        </p:txBody>
      </p:sp>
    </p:spTree>
    <p:extLst>
      <p:ext uri="{BB962C8B-B14F-4D97-AF65-F5344CB8AC3E}">
        <p14:creationId xmlns:p14="http://schemas.microsoft.com/office/powerpoint/2010/main" val="157928338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16</a:t>
            </a:fld>
            <a:endParaRPr lang="en-US" dirty="0"/>
          </a:p>
        </p:txBody>
      </p:sp>
    </p:spTree>
    <p:extLst>
      <p:ext uri="{BB962C8B-B14F-4D97-AF65-F5344CB8AC3E}">
        <p14:creationId xmlns:p14="http://schemas.microsoft.com/office/powerpoint/2010/main" val="6476742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17</a:t>
            </a:fld>
            <a:endParaRPr lang="en-US" dirty="0"/>
          </a:p>
        </p:txBody>
      </p:sp>
    </p:spTree>
    <p:extLst>
      <p:ext uri="{BB962C8B-B14F-4D97-AF65-F5344CB8AC3E}">
        <p14:creationId xmlns:p14="http://schemas.microsoft.com/office/powerpoint/2010/main" val="417928176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**Inventory**</a:t>
            </a:r>
            <a:r>
              <a:rPr lang="en-US" sz="1200" b="0" kern="1200" dirty="0">
                <a:solidFill>
                  <a:schemeClr val="tx1"/>
                </a:solidFill>
                <a:effectLst/>
                <a:latin typeface="+mn-lt"/>
                <a:ea typeface="+mn-ea"/>
                <a:cs typeface="+mn-cs"/>
              </a:rPr>
              <a:t>: Fabrikam needs to build an inventory of their current systems. Determine what needs to be tracked in this inventory. What information would you track in your inventory to help Fabrikam organize and prioritize systems for their end of support planning? How would you prioritize systems?</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**Answer:**</a:t>
            </a:r>
            <a:r>
              <a:rPr lang="en-US" sz="1200" b="0" kern="1200" dirty="0">
                <a:solidFill>
                  <a:schemeClr val="tx1"/>
                </a:solidFill>
                <a:effectLst/>
                <a:latin typeface="+mn-lt"/>
                <a:ea typeface="+mn-ea"/>
                <a:cs typeface="+mn-cs"/>
              </a:rPr>
              <a:t> Inventory data should include server metadata and performance metrics about your applications. At the end of this step, you’ll have a complete inventory of servers with metadata for each including any dependencies with other applications allowing you to build a cloud migration plan. </a:t>
            </a:r>
          </a:p>
          <a:p>
            <a:r>
              <a:rPr lang="en-US" sz="1200" b="0" kern="1200" dirty="0">
                <a:solidFill>
                  <a:schemeClr val="tx1"/>
                </a:solidFill>
                <a:effectLst/>
                <a:latin typeface="+mn-lt"/>
                <a:ea typeface="+mn-ea"/>
                <a:cs typeface="+mn-cs"/>
              </a:rPr>
              <a:t>When assigning priority, there are a couple factors to consider. If your organization is relatively new to cloud it is best to start with smaller, less complex applications to gain experience and confidence. This also allows you to work out any process or governance issues that you may have overlooked.</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18</a:t>
            </a:fld>
            <a:endParaRPr lang="en-US" dirty="0"/>
          </a:p>
        </p:txBody>
      </p:sp>
    </p:spTree>
    <p:extLst>
      <p:ext uri="{BB962C8B-B14F-4D97-AF65-F5344CB8AC3E}">
        <p14:creationId xmlns:p14="http://schemas.microsoft.com/office/powerpoint/2010/main" val="65024930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**Tools:**</a:t>
            </a:r>
            <a:r>
              <a:rPr lang="en-US" sz="1200" b="0" kern="1200" dirty="0">
                <a:solidFill>
                  <a:schemeClr val="tx1"/>
                </a:solidFill>
                <a:effectLst/>
                <a:latin typeface="+mn-lt"/>
                <a:ea typeface="+mn-ea"/>
                <a:cs typeface="+mn-cs"/>
              </a:rPr>
              <a:t> Identify any tools that Fabrikam might use to help with assessments, migrations and optimizations of their Windows Server and SQL Server systems.</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**Answer:**</a:t>
            </a:r>
            <a:r>
              <a:rPr lang="en-US" sz="1200" b="0" kern="1200" dirty="0">
                <a:solidFill>
                  <a:schemeClr val="tx1"/>
                </a:solidFill>
                <a:effectLst/>
                <a:latin typeface="+mn-lt"/>
                <a:ea typeface="+mn-ea"/>
                <a:cs typeface="+mn-cs"/>
              </a:rPr>
              <a:t> There are several critical tools available to Fabrikam to assist with environment assessment. There are also multiple facets to assessing an environment.</a:t>
            </a:r>
          </a:p>
          <a:p>
            <a:endParaRPr lang="en-US" sz="1200" b="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b="1" kern="1200" dirty="0">
                <a:solidFill>
                  <a:schemeClr val="tx1"/>
                </a:solidFill>
                <a:effectLst/>
                <a:latin typeface="+mn-lt"/>
                <a:ea typeface="+mn-ea"/>
                <a:cs typeface="+mn-cs"/>
              </a:rPr>
              <a:t>Azure Migrate</a:t>
            </a:r>
            <a:r>
              <a:rPr lang="en-US" sz="1200" b="0" kern="1200" dirty="0">
                <a:solidFill>
                  <a:schemeClr val="tx1"/>
                </a:solidFill>
                <a:effectLst/>
                <a:latin typeface="+mn-lt"/>
                <a:ea typeface="+mn-ea"/>
                <a:cs typeface="+mn-cs"/>
              </a:rPr>
              <a:t>: Use Azure Migrate to assess known windows instances. Currently, the Azure Migrate service only supports discovery of machines hosted in VMWare, physical and Hyper-V hosted machines are coming soon. </a:t>
            </a:r>
          </a:p>
          <a:p>
            <a:pPr marL="171450" indent="-171450">
              <a:buFont typeface="Arial" panose="020B0604020202020204" pitchFamily="34" charset="0"/>
              <a:buChar char="•"/>
            </a:pPr>
            <a:endParaRPr lang="en-US" sz="1200" b="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b="1" kern="1200" dirty="0">
                <a:solidFill>
                  <a:schemeClr val="tx1"/>
                </a:solidFill>
                <a:effectLst/>
                <a:latin typeface="+mn-lt"/>
                <a:ea typeface="+mn-ea"/>
                <a:cs typeface="+mn-cs"/>
              </a:rPr>
              <a:t>Microsoft Assessment and Planning Toolkit</a:t>
            </a:r>
            <a:r>
              <a:rPr lang="en-US" sz="1200" b="0" kern="1200" dirty="0">
                <a:solidFill>
                  <a:schemeClr val="tx1"/>
                </a:solidFill>
                <a:effectLst/>
                <a:latin typeface="+mn-lt"/>
                <a:ea typeface="+mn-ea"/>
                <a:cs typeface="+mn-cs"/>
              </a:rPr>
              <a:t>: The MAP Toolkit provides agentless discovery and inventory of computers and applications, hardware and software migration readiness assessments, software usage tracking, and capacity planning for virtualization, public and private cloud migration.</a:t>
            </a:r>
          </a:p>
          <a:p>
            <a:pPr marL="0" indent="0">
              <a:buFont typeface="Arial" panose="020B0604020202020204" pitchFamily="34" charset="0"/>
              <a:buNone/>
            </a:pPr>
            <a:endParaRPr lang="en-US" sz="1200" b="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kern="1200" dirty="0">
                <a:solidFill>
                  <a:schemeClr val="tx1"/>
                </a:solidFill>
                <a:effectLst/>
                <a:latin typeface="+mn-lt"/>
                <a:ea typeface="+mn-ea"/>
                <a:cs typeface="+mn-cs"/>
              </a:rPr>
              <a:t>Database Migration Guide</a:t>
            </a:r>
            <a:r>
              <a:rPr lang="en-US" sz="1200" b="0" kern="1200" dirty="0">
                <a:solidFill>
                  <a:schemeClr val="tx1"/>
                </a:solidFill>
                <a:effectLst/>
                <a:latin typeface="+mn-lt"/>
                <a:ea typeface="+mn-ea"/>
                <a:cs typeface="+mn-cs"/>
              </a:rPr>
              <a:t>: </a:t>
            </a:r>
            <a:r>
              <a:rPr lang="en-US" dirty="0"/>
              <a:t>The Database Migration Guide creates a custom report on how to migrate your source data to the destination of your choice: on-premises, cloud, private cloud, IaaS or PaaS</a:t>
            </a:r>
            <a:endParaRPr lang="en-US" sz="1200" b="0" kern="1200" dirty="0">
              <a:solidFill>
                <a:schemeClr val="tx1"/>
              </a:solidFill>
              <a:effectLst/>
              <a:latin typeface="+mn-lt"/>
              <a:ea typeface="+mn-ea"/>
              <a:cs typeface="+mn-cs"/>
            </a:endParaRPr>
          </a:p>
          <a:p>
            <a:pPr marL="0" indent="0">
              <a:buFont typeface="Arial" panose="020B0604020202020204" pitchFamily="34" charset="0"/>
              <a:buNone/>
            </a:pPr>
            <a:endParaRPr lang="en-US" sz="1200" b="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b="1" kern="1200" dirty="0">
                <a:solidFill>
                  <a:schemeClr val="tx1"/>
                </a:solidFill>
                <a:effectLst/>
                <a:latin typeface="+mn-lt"/>
                <a:ea typeface="+mn-ea"/>
                <a:cs typeface="+mn-cs"/>
              </a:rPr>
              <a:t>Azure Database Migration Service</a:t>
            </a:r>
            <a:r>
              <a:rPr lang="en-US" sz="1200" b="0" kern="1200" dirty="0">
                <a:solidFill>
                  <a:schemeClr val="tx1"/>
                </a:solidFill>
                <a:effectLst/>
                <a:latin typeface="+mn-lt"/>
                <a:ea typeface="+mn-ea"/>
                <a:cs typeface="+mn-cs"/>
              </a:rPr>
              <a:t>: Use the Azure Database Migration service to analyze existing on premises databases and migrate them to Azure SQL Database or Azure SQL Databases Managed Instances. </a:t>
            </a:r>
          </a:p>
          <a:p>
            <a:pPr marL="0" indent="0">
              <a:buFont typeface="Arial" panose="020B0604020202020204" pitchFamily="34" charset="0"/>
              <a:buNone/>
            </a:pPr>
            <a:endParaRPr lang="en-US" sz="1200" b="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b="1" kern="1200" dirty="0">
                <a:solidFill>
                  <a:schemeClr val="tx1"/>
                </a:solidFill>
                <a:effectLst/>
                <a:latin typeface="+mn-lt"/>
                <a:ea typeface="+mn-ea"/>
                <a:cs typeface="+mn-cs"/>
              </a:rPr>
              <a:t>Data Migration Assistant: </a:t>
            </a:r>
            <a:r>
              <a:rPr lang="en-US" sz="1200" b="0" i="0" u="none" strike="noStrike" kern="1200" dirty="0">
                <a:solidFill>
                  <a:schemeClr val="tx1"/>
                </a:solidFill>
                <a:effectLst/>
                <a:latin typeface="+mn-lt"/>
                <a:ea typeface="+mn-ea"/>
                <a:cs typeface="+mn-cs"/>
              </a:rPr>
              <a:t>Data Migration Assistant (DMA) enables you to upgrade to a modern data platform by detecting compatibility issues that can impact database functionality on your new version of SQL Server. It recommends performance and reliability improvements for your target environment. It allows you to not only move your schema and data, but also uncontained objects from your source server to your target server.</a:t>
            </a:r>
          </a:p>
          <a:p>
            <a:pPr marL="0" indent="0">
              <a:buFont typeface="Arial" panose="020B0604020202020204" pitchFamily="34" charset="0"/>
              <a:buNone/>
            </a:pPr>
            <a:endParaRPr lang="en-US" sz="1200" b="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b="1" kern="1200" dirty="0">
                <a:solidFill>
                  <a:schemeClr val="tx1"/>
                </a:solidFill>
                <a:effectLst/>
                <a:latin typeface="+mn-lt"/>
                <a:ea typeface="+mn-ea"/>
                <a:cs typeface="+mn-cs"/>
              </a:rPr>
              <a:t>Database Experimentation Assistant: </a:t>
            </a:r>
            <a:r>
              <a:rPr lang="en-US" sz="1200" b="0" i="0" u="none" strike="noStrike" kern="1200" dirty="0">
                <a:solidFill>
                  <a:schemeClr val="tx1"/>
                </a:solidFill>
                <a:effectLst/>
                <a:latin typeface="+mn-lt"/>
                <a:ea typeface="+mn-ea"/>
                <a:cs typeface="+mn-cs"/>
              </a:rPr>
              <a:t>Database Experimentation Assistant (DEA) is an A/B testing solution for SQL Server upgrades. It will assist in evaluating a targeted version of SQL Server for a given workload. Customers who are upgrading from previous SQL Server versions (SQL Server 2005 and above) to any new version of the SQL Server will be able to use these analysis metrics.</a:t>
            </a:r>
            <a:endParaRPr lang="en-US" sz="1200" b="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19</a:t>
            </a:fld>
            <a:endParaRPr lang="en-US" dirty="0"/>
          </a:p>
        </p:txBody>
      </p:sp>
    </p:spTree>
    <p:extLst>
      <p:ext uri="{BB962C8B-B14F-4D97-AF65-F5344CB8AC3E}">
        <p14:creationId xmlns:p14="http://schemas.microsoft.com/office/powerpoint/2010/main" val="32176774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a:t>
            </a:fld>
            <a:endParaRPr lang="en-US" dirty="0"/>
          </a:p>
        </p:txBody>
      </p:sp>
    </p:spTree>
    <p:extLst>
      <p:ext uri="{BB962C8B-B14F-4D97-AF65-F5344CB8AC3E}">
        <p14:creationId xmlns:p14="http://schemas.microsoft.com/office/powerpoint/2010/main" val="9206794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a link to the partner site &amp; azure migration center</a:t>
            </a:r>
          </a:p>
        </p:txBody>
      </p:sp>
      <p:sp>
        <p:nvSpPr>
          <p:cNvPr id="4" name="Slide Number Placeholder 3"/>
          <p:cNvSpPr>
            <a:spLocks noGrp="1"/>
          </p:cNvSpPr>
          <p:nvPr>
            <p:ph type="sldNum" sz="quarter" idx="10"/>
          </p:nvPr>
        </p:nvSpPr>
        <p:spPr/>
        <p:txBody>
          <a:bodyPr/>
          <a:lstStyle/>
          <a:p>
            <a:fld id="{0998D5BB-B127-481F-BC0A-2F77C576BB34}" type="slidenum">
              <a:rPr lang="en-US" smtClean="0"/>
              <a:t>20</a:t>
            </a:fld>
            <a:endParaRPr lang="en-US" dirty="0"/>
          </a:p>
        </p:txBody>
      </p:sp>
    </p:spTree>
    <p:extLst>
      <p:ext uri="{BB962C8B-B14F-4D97-AF65-F5344CB8AC3E}">
        <p14:creationId xmlns:p14="http://schemas.microsoft.com/office/powerpoint/2010/main" val="335334524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**Cost/Benefit Analysis:**</a:t>
            </a:r>
            <a:r>
              <a:rPr lang="en-US" sz="1200" b="0" kern="1200" dirty="0">
                <a:solidFill>
                  <a:schemeClr val="tx1"/>
                </a:solidFill>
                <a:effectLst/>
                <a:latin typeface="+mn-lt"/>
                <a:ea typeface="+mn-ea"/>
                <a:cs typeface="+mn-cs"/>
              </a:rPr>
              <a:t> Fabrikam currently has Software Assurance. Provide a high-level cost/benefit analysis of the following options available to Fabrikam:</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a. Maintain current version</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b. Rehost - Migrate to cloud</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**Answer:**</a:t>
            </a:r>
            <a:r>
              <a:rPr lang="en-US" sz="1200" b="0" kern="1200" dirty="0">
                <a:solidFill>
                  <a:schemeClr val="tx1"/>
                </a:solidFill>
                <a:effectLst/>
                <a:latin typeface="+mn-lt"/>
                <a:ea typeface="+mn-ea"/>
                <a:cs typeface="+mn-cs"/>
              </a:rPr>
              <a:t> Fabrikam has several options they can take advantage of depending on the strategy they choose for each application workload. </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a. If they are not in a position to upgrade a given system immediately, they can purchase Extended Security Updates. Extended Security Updates allows you to purchase up to 3 years of additional security updates for Windows Server and SQL Server 2008 and 2008 R2. </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b. Rehosting to Azure give you the flexibility and scalability of the cloud. Fabrikam can take advantage of Azure Hybrid Benefits for Windows and SQL when migrating to Azure. Additionally, migrating your virtual machines to Azure virtual machines will get you 3 more years of Extended Security Updates for Windows Server and SQL Server 2008/R2 at no additional charge.</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For Windows Server, Azure Hybrid Benefit saves Fabrikam the OS costs when migrating to an Azure Virtual Machine and an additional 3 years of Extended Security Updates. </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2-proc license = 16 cores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When migrating databases to Azure SQL Database Fabrikam can also take advantage of Azure Hybrid Benefit. If Fabrikam opts to migrate to an Azure Virtual Machine they can take advantage of the 3 years of Extended Security Updates.</a:t>
            </a:r>
          </a:p>
          <a:p>
            <a:r>
              <a:rPr lang="en-US" sz="1200" b="0" kern="1200" dirty="0">
                <a:solidFill>
                  <a:schemeClr val="tx1"/>
                </a:solidFill>
                <a:effectLst/>
                <a:latin typeface="+mn-lt"/>
                <a:ea typeface="+mn-ea"/>
                <a:cs typeface="+mn-cs"/>
              </a:rPr>
              <a:t>Standard Edition license = 1x General Purpose vCore</a:t>
            </a:r>
          </a:p>
          <a:p>
            <a:r>
              <a:rPr lang="en-US" sz="1200" b="0" kern="1200" dirty="0">
                <a:solidFill>
                  <a:schemeClr val="tx1"/>
                </a:solidFill>
                <a:effectLst/>
                <a:latin typeface="+mn-lt"/>
                <a:ea typeface="+mn-ea"/>
                <a:cs typeface="+mn-cs"/>
              </a:rPr>
              <a:t>Enterprise Edition license = 4x General Purpose vCore</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For those that cannot migrate to Azure there is also an option to purchase Extended Security Updates. </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To estimate cost savings, Fabrikam should use the Azure TCO Calculator.</a:t>
            </a:r>
          </a:p>
          <a:p>
            <a:endParaRPr lang="en-US" sz="1200" b="1"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21</a:t>
            </a:fld>
            <a:endParaRPr lang="en-US" dirty="0"/>
          </a:p>
        </p:txBody>
      </p:sp>
    </p:spTree>
    <p:extLst>
      <p:ext uri="{BB962C8B-B14F-4D97-AF65-F5344CB8AC3E}">
        <p14:creationId xmlns:p14="http://schemas.microsoft.com/office/powerpoint/2010/main" val="312015199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There are four cloud migration strategies, rehost, refactor, rearchitect and rebuild.</a:t>
            </a: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22</a:t>
            </a:fld>
            <a:endParaRPr lang="en-US" dirty="0"/>
          </a:p>
        </p:txBody>
      </p:sp>
    </p:spTree>
    <p:extLst>
      <p:ext uri="{BB962C8B-B14F-4D97-AF65-F5344CB8AC3E}">
        <p14:creationId xmlns:p14="http://schemas.microsoft.com/office/powerpoint/2010/main" val="140387252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Rehost</a:t>
            </a:r>
            <a:r>
              <a:rPr lang="en-US" sz="1200" b="0" i="0" kern="1200" dirty="0">
                <a:solidFill>
                  <a:schemeClr val="tx1"/>
                </a:solidFill>
                <a:effectLst/>
                <a:latin typeface="+mn-lt"/>
                <a:ea typeface="+mn-ea"/>
                <a:cs typeface="+mn-cs"/>
              </a:rPr>
              <a:t>: This strategy is often referred to as "lift and shift" migration, this no-code option lets you migrate your existing applications to Azure quickly. Each application is migrated as-is, which provides the benefits of the cloud without the risks or costs of making code changes.</a:t>
            </a:r>
          </a:p>
          <a:p>
            <a:r>
              <a:rPr lang="en-US" sz="1200" b="0" i="0" kern="1200" dirty="0">
                <a:solidFill>
                  <a:schemeClr val="tx1"/>
                </a:solidFill>
                <a:effectLst/>
                <a:latin typeface="+mn-lt"/>
                <a:ea typeface="+mn-ea"/>
                <a:cs typeface="+mn-cs"/>
              </a:rPr>
              <a:t>Use cases:</a:t>
            </a:r>
          </a:p>
          <a:p>
            <a:pPr lvl="1"/>
            <a:r>
              <a:rPr lang="en-US" sz="1200" b="0" i="0" kern="1200" dirty="0">
                <a:solidFill>
                  <a:schemeClr val="tx1"/>
                </a:solidFill>
                <a:effectLst/>
                <a:latin typeface="+mn-lt"/>
                <a:ea typeface="+mn-ea"/>
                <a:cs typeface="+mn-cs"/>
              </a:rPr>
              <a:t>You need to move applications from your datacenter to the cloud quickly.</a:t>
            </a:r>
          </a:p>
          <a:p>
            <a:pPr lvl="1"/>
            <a:r>
              <a:rPr lang="en-US" sz="1200" b="0" i="0" kern="1200" dirty="0">
                <a:solidFill>
                  <a:schemeClr val="tx1"/>
                </a:solidFill>
                <a:effectLst/>
                <a:latin typeface="+mn-lt"/>
                <a:ea typeface="+mn-ea"/>
                <a:cs typeface="+mn-cs"/>
              </a:rPr>
              <a:t>Your apps are architected to leverage Azure IaaS scalability.</a:t>
            </a:r>
          </a:p>
          <a:p>
            <a:pPr lvl="1"/>
            <a:r>
              <a:rPr lang="en-US" sz="1200" b="0" i="0" kern="1200" dirty="0">
                <a:solidFill>
                  <a:schemeClr val="tx1"/>
                </a:solidFill>
                <a:effectLst/>
                <a:latin typeface="+mn-lt"/>
                <a:ea typeface="+mn-ea"/>
                <a:cs typeface="+mn-cs"/>
              </a:rPr>
              <a:t>Your business requires the applications but doesn’t need to change their capabilities right away.</a:t>
            </a:r>
          </a:p>
          <a:p>
            <a:pPr lvl="1"/>
            <a:r>
              <a:rPr lang="en-US" sz="1200" b="0" i="0" kern="1200" dirty="0">
                <a:solidFill>
                  <a:schemeClr val="tx1"/>
                </a:solidFill>
                <a:effectLst/>
                <a:latin typeface="+mn-lt"/>
                <a:ea typeface="+mn-ea"/>
                <a:cs typeface="+mn-cs"/>
              </a:rPr>
              <a:t>Your applications or database requirements can only be met using an Azure IaaS VM.</a:t>
            </a:r>
          </a:p>
          <a:p>
            <a:pPr lvl="1"/>
            <a:r>
              <a:rPr lang="en-US" sz="1200" b="0" i="0" kern="1200" dirty="0">
                <a:solidFill>
                  <a:schemeClr val="tx1"/>
                </a:solidFill>
                <a:effectLst/>
                <a:latin typeface="+mn-lt"/>
                <a:ea typeface="+mn-ea"/>
                <a:cs typeface="+mn-cs"/>
              </a:rPr>
              <a:t>You need to move the application with no code changes</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23</a:t>
            </a:fld>
            <a:endParaRPr lang="en-US" dirty="0"/>
          </a:p>
        </p:txBody>
      </p:sp>
    </p:spTree>
    <p:extLst>
      <p:ext uri="{BB962C8B-B14F-4D97-AF65-F5344CB8AC3E}">
        <p14:creationId xmlns:p14="http://schemas.microsoft.com/office/powerpoint/2010/main" val="220420192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Refactoring, often referred to as "repackaging," is a cloud migration approach that lets you minimally alter application code or apply configuration changes necessary to connect the application to Azure PaaS and take better advantage of the cloud. For example, you can move your existing apps to Azure App Service or Azure Kubernetes Service (AKS). You can also refactor your relational and non-relational databases into Azure SQL Database Managed Instance, Azure Database for MySQL, Azure Database for PostgreSQL, and Azure Cosmos DB</a:t>
            </a:r>
          </a:p>
          <a:p>
            <a:r>
              <a:rPr lang="en-US" sz="1200" b="0" i="0" kern="1200" dirty="0">
                <a:solidFill>
                  <a:schemeClr val="tx1"/>
                </a:solidFill>
                <a:effectLst/>
                <a:latin typeface="+mn-lt"/>
                <a:ea typeface="+mn-ea"/>
                <a:cs typeface="+mn-cs"/>
              </a:rPr>
              <a:t>Use cases:</a:t>
            </a:r>
          </a:p>
          <a:p>
            <a:pPr lvl="1"/>
            <a:r>
              <a:rPr lang="en-US" sz="1200" b="0" i="0" kern="1200" dirty="0">
                <a:solidFill>
                  <a:schemeClr val="tx1"/>
                </a:solidFill>
                <a:effectLst/>
                <a:latin typeface="+mn-lt"/>
                <a:ea typeface="+mn-ea"/>
                <a:cs typeface="+mn-cs"/>
              </a:rPr>
              <a:t>You need to use an existing code base and development skills, and code portability is a concern.</a:t>
            </a:r>
          </a:p>
          <a:p>
            <a:pPr lvl="1"/>
            <a:r>
              <a:rPr lang="en-US" sz="1200" b="0" i="0" kern="1200" dirty="0">
                <a:solidFill>
                  <a:schemeClr val="tx1"/>
                </a:solidFill>
                <a:effectLst/>
                <a:latin typeface="+mn-lt"/>
                <a:ea typeface="+mn-ea"/>
                <a:cs typeface="+mn-cs"/>
              </a:rPr>
              <a:t>Your application can be easily repackaged to work in Azure.</a:t>
            </a:r>
          </a:p>
          <a:p>
            <a:pPr lvl="1"/>
            <a:r>
              <a:rPr lang="en-US" sz="1200" b="0" i="0" kern="1200" dirty="0">
                <a:solidFill>
                  <a:schemeClr val="tx1"/>
                </a:solidFill>
                <a:effectLst/>
                <a:latin typeface="+mn-lt"/>
                <a:ea typeface="+mn-ea"/>
                <a:cs typeface="+mn-cs"/>
              </a:rPr>
              <a:t>You want to apply innovative DevOps practices provided by Azure.</a:t>
            </a:r>
          </a:p>
          <a:p>
            <a:pPr lvl="1"/>
            <a:r>
              <a:rPr lang="en-US" sz="1200" b="0" i="0" kern="1200" dirty="0">
                <a:solidFill>
                  <a:schemeClr val="tx1"/>
                </a:solidFill>
                <a:effectLst/>
                <a:latin typeface="+mn-lt"/>
                <a:ea typeface="+mn-ea"/>
                <a:cs typeface="+mn-cs"/>
              </a:rPr>
              <a:t>Your IT team is investing in DevOps using a container strategy for certain workloads.</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24</a:t>
            </a:fld>
            <a:endParaRPr lang="en-US" dirty="0"/>
          </a:p>
        </p:txBody>
      </p:sp>
    </p:spTree>
    <p:extLst>
      <p:ext uri="{BB962C8B-B14F-4D97-AF65-F5344CB8AC3E}">
        <p14:creationId xmlns:p14="http://schemas.microsoft.com/office/powerpoint/2010/main" val="4922339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Modify or extend an existing application's code base to optimize the application architecture for cloud scale. For example, decompose a monolithic application into microservices that work together and readily scale. And rearchitect your relational and non-relational databases to Azure fully-managed DBaaS solutions, like Azure SQL Database Managed Instance, Azure Database for MySQL, Azure Database for PostgreSQL, and Azure Cosmos DB.</a:t>
            </a:r>
          </a:p>
          <a:p>
            <a:r>
              <a:rPr lang="en-US" sz="1200" b="0" i="0" kern="1200" dirty="0">
                <a:solidFill>
                  <a:schemeClr val="tx1"/>
                </a:solidFill>
                <a:effectLst/>
                <a:latin typeface="+mn-lt"/>
                <a:ea typeface="+mn-ea"/>
                <a:cs typeface="+mn-cs"/>
              </a:rPr>
              <a:t>Use cases:</a:t>
            </a:r>
          </a:p>
          <a:p>
            <a:pPr lvl="1"/>
            <a:r>
              <a:rPr lang="en-US" sz="1200" b="0" i="0" kern="1200" dirty="0">
                <a:solidFill>
                  <a:schemeClr val="tx1"/>
                </a:solidFill>
                <a:effectLst/>
                <a:latin typeface="+mn-lt"/>
                <a:ea typeface="+mn-ea"/>
                <a:cs typeface="+mn-cs"/>
              </a:rPr>
              <a:t>Your application needs a major revision to incorporate new capabilities or to work more effectively on a cloud platform.</a:t>
            </a:r>
          </a:p>
          <a:p>
            <a:pPr lvl="1"/>
            <a:r>
              <a:rPr lang="en-US" sz="1200" b="0" i="0" kern="1200" dirty="0">
                <a:solidFill>
                  <a:schemeClr val="tx1"/>
                </a:solidFill>
                <a:effectLst/>
                <a:latin typeface="+mn-lt"/>
                <a:ea typeface="+mn-ea"/>
                <a:cs typeface="+mn-cs"/>
              </a:rPr>
              <a:t>You want to make use of existing application investments.</a:t>
            </a:r>
          </a:p>
          <a:p>
            <a:pPr lvl="1"/>
            <a:r>
              <a:rPr lang="en-US" sz="1200" b="0" i="0" kern="1200" dirty="0">
                <a:solidFill>
                  <a:schemeClr val="tx1"/>
                </a:solidFill>
                <a:effectLst/>
                <a:latin typeface="+mn-lt"/>
                <a:ea typeface="+mn-ea"/>
                <a:cs typeface="+mn-cs"/>
              </a:rPr>
              <a:t>You want to meet scalability requirements in a cost-effective way.</a:t>
            </a:r>
          </a:p>
          <a:p>
            <a:pPr lvl="1"/>
            <a:r>
              <a:rPr lang="en-US" sz="1200" b="0" i="0" kern="1200" dirty="0">
                <a:solidFill>
                  <a:schemeClr val="tx1"/>
                </a:solidFill>
                <a:effectLst/>
                <a:latin typeface="+mn-lt"/>
                <a:ea typeface="+mn-ea"/>
                <a:cs typeface="+mn-cs"/>
              </a:rPr>
              <a:t>You want to minimize use of virtual machines.</a:t>
            </a:r>
          </a:p>
          <a:p>
            <a:pPr lvl="1"/>
            <a:r>
              <a:rPr lang="en-US" sz="1200" b="0" i="0" kern="1200" dirty="0">
                <a:solidFill>
                  <a:schemeClr val="tx1"/>
                </a:solidFill>
                <a:effectLst/>
                <a:latin typeface="+mn-lt"/>
                <a:ea typeface="+mn-ea"/>
                <a:cs typeface="+mn-cs"/>
              </a:rPr>
              <a:t>You want to apply innovative DevOps practices provided by Azure.</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25</a:t>
            </a:fld>
            <a:endParaRPr lang="en-US" dirty="0"/>
          </a:p>
        </p:txBody>
      </p:sp>
    </p:spTree>
    <p:extLst>
      <p:ext uri="{BB962C8B-B14F-4D97-AF65-F5344CB8AC3E}">
        <p14:creationId xmlns:p14="http://schemas.microsoft.com/office/powerpoint/2010/main" val="5790189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Rebuild an application from scratch using cloud-native technologies from Azure. For example, build greenfield applications with cloud-native technologies like serverless, Azure AI, Azure SQL Database Managed Instance, Azure Cosmos DB, and others</a:t>
            </a:r>
          </a:p>
          <a:p>
            <a:r>
              <a:rPr lang="en-US" sz="1200" b="0" i="0" kern="1200" dirty="0">
                <a:solidFill>
                  <a:schemeClr val="tx1"/>
                </a:solidFill>
                <a:effectLst/>
                <a:latin typeface="+mn-lt"/>
                <a:ea typeface="+mn-ea"/>
                <a:cs typeface="+mn-cs"/>
              </a:rPr>
              <a:t>Use cases:</a:t>
            </a:r>
          </a:p>
          <a:p>
            <a:pPr lvl="1"/>
            <a:r>
              <a:rPr lang="en-US" sz="1200" b="0" i="0" kern="1200" dirty="0">
                <a:solidFill>
                  <a:schemeClr val="tx1"/>
                </a:solidFill>
                <a:effectLst/>
                <a:latin typeface="+mn-lt"/>
                <a:ea typeface="+mn-ea"/>
                <a:cs typeface="+mn-cs"/>
              </a:rPr>
              <a:t>You want rapid development, and the existing application is limiting in terms of functionality and lifespan.</a:t>
            </a:r>
          </a:p>
          <a:p>
            <a:pPr lvl="1"/>
            <a:r>
              <a:rPr lang="en-US" sz="1200" b="0" i="0" kern="1200" dirty="0">
                <a:solidFill>
                  <a:schemeClr val="tx1"/>
                </a:solidFill>
                <a:effectLst/>
                <a:latin typeface="+mn-lt"/>
                <a:ea typeface="+mn-ea"/>
                <a:cs typeface="+mn-cs"/>
              </a:rPr>
              <a:t>You’re ready to build new applications using cloud-native technologies.</a:t>
            </a:r>
          </a:p>
          <a:p>
            <a:pPr lvl="1"/>
            <a:r>
              <a:rPr lang="en-US" sz="1200" b="0" i="0" kern="1200" dirty="0">
                <a:solidFill>
                  <a:schemeClr val="tx1"/>
                </a:solidFill>
                <a:effectLst/>
                <a:latin typeface="+mn-lt"/>
                <a:ea typeface="+mn-ea"/>
                <a:cs typeface="+mn-cs"/>
              </a:rPr>
              <a:t>You want to build innovative apps taking advantage of advancements in AI, blockchain, and IoT.</a:t>
            </a:r>
          </a:p>
          <a:p>
            <a:pPr lvl="1"/>
            <a:r>
              <a:rPr lang="en-US" sz="1200" b="0" i="0" kern="1200" dirty="0">
                <a:solidFill>
                  <a:schemeClr val="tx1"/>
                </a:solidFill>
                <a:effectLst/>
                <a:latin typeface="+mn-lt"/>
                <a:ea typeface="+mn-ea"/>
                <a:cs typeface="+mn-cs"/>
              </a:rPr>
              <a:t>You want to expedite your business innovation.</a:t>
            </a:r>
          </a:p>
          <a:p>
            <a:pPr lvl="1"/>
            <a:r>
              <a:rPr lang="en-US" sz="1200" b="0" i="0" kern="1200" dirty="0">
                <a:solidFill>
                  <a:schemeClr val="tx1"/>
                </a:solidFill>
                <a:effectLst/>
                <a:latin typeface="+mn-lt"/>
                <a:ea typeface="+mn-ea"/>
                <a:cs typeface="+mn-cs"/>
              </a:rPr>
              <a:t>You want to apply innovative DevOps practices provided by Azure</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26</a:t>
            </a:fld>
            <a:endParaRPr lang="en-US" dirty="0"/>
          </a:p>
        </p:txBody>
      </p:sp>
    </p:spTree>
    <p:extLst>
      <p:ext uri="{BB962C8B-B14F-4D97-AF65-F5344CB8AC3E}">
        <p14:creationId xmlns:p14="http://schemas.microsoft.com/office/powerpoint/2010/main" val="326937725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**Business Continuity and Disaster Recovery:**</a:t>
            </a:r>
            <a:r>
              <a:rPr lang="en-US" sz="1200" b="0" kern="1200" dirty="0">
                <a:solidFill>
                  <a:schemeClr val="tx1"/>
                </a:solidFill>
                <a:effectLst/>
                <a:latin typeface="+mn-lt"/>
                <a:ea typeface="+mn-ea"/>
                <a:cs typeface="+mn-cs"/>
              </a:rPr>
              <a:t> - With potentially hundreds of virtual machines deployed to Azure, how do we handle backup of virtual machines in Azure? How about Azure SQL Database HADR? How is are our SQL Databases protected? We have heard that backup retention is limited to 35 days, but we need to keep backups for 7 years for compliance? </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**Answer:**</a:t>
            </a:r>
            <a:r>
              <a:rPr lang="en-US" sz="1200" b="0" kern="1200" dirty="0">
                <a:solidFill>
                  <a:schemeClr val="tx1"/>
                </a:solidFill>
                <a:effectLst/>
                <a:latin typeface="+mn-lt"/>
                <a:ea typeface="+mn-ea"/>
                <a:cs typeface="+mn-cs"/>
              </a:rPr>
              <a:t> Azure Backup can be used to backup your Azure virtual machines and your on-premises servers. It provides encrypted, application-consistent backups stored in geo-redundant storage. Azure Backup will store backups in a Recovery Services vault located in the same region as your virtual machines.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All SQL Databases a guaranteed 99.99% uptime for high availability. You may additionally deploy up to four asynchronous replicas into any region to support disaster recovery scenarios or scale out read workloads.</a:t>
            </a:r>
          </a:p>
          <a:p>
            <a:r>
              <a:rPr lang="en-US" sz="1200" b="0" kern="1200" dirty="0">
                <a:solidFill>
                  <a:schemeClr val="tx1"/>
                </a:solidFill>
                <a:effectLst/>
                <a:latin typeface="+mn-lt"/>
                <a:ea typeface="+mn-ea"/>
                <a:cs typeface="+mn-cs"/>
              </a:rPr>
              <a:t> </a:t>
            </a:r>
          </a:p>
          <a:p>
            <a:r>
              <a:rPr lang="en-US" sz="1200" b="0" kern="1200" dirty="0">
                <a:solidFill>
                  <a:schemeClr val="tx1"/>
                </a:solidFill>
                <a:effectLst/>
                <a:latin typeface="+mn-lt"/>
                <a:ea typeface="+mn-ea"/>
                <a:cs typeface="+mn-cs"/>
              </a:rPr>
              <a:t>All SQL Databases are automatically backed up. The automatic backup retention is 35 days for Standard and Premium tier databases. However, SQL Database can be configured for long term backup retention of up to 10 years. This works by copying the automated backup into an Azure Storage Account. The frequency of the copy is determined by a policy that you create.</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27</a:t>
            </a:fld>
            <a:endParaRPr lang="en-US" dirty="0"/>
          </a:p>
        </p:txBody>
      </p:sp>
    </p:spTree>
    <p:extLst>
      <p:ext uri="{BB962C8B-B14F-4D97-AF65-F5344CB8AC3E}">
        <p14:creationId xmlns:p14="http://schemas.microsoft.com/office/powerpoint/2010/main" val="293743304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**Cost management:**</a:t>
            </a:r>
            <a:r>
              <a:rPr lang="en-US" sz="1200" b="0" kern="1200" dirty="0">
                <a:solidFill>
                  <a:schemeClr val="tx1"/>
                </a:solidFill>
                <a:effectLst/>
                <a:latin typeface="+mn-lt"/>
                <a:ea typeface="+mn-ea"/>
                <a:cs typeface="+mn-cs"/>
              </a:rPr>
              <a:t> - With the ease of deploying and scaling services in the cloud we are concerned about cost management. What tools can we leverage to help us with cost management?</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**Answer:**</a:t>
            </a:r>
            <a:r>
              <a:rPr lang="en-US" sz="1200" b="0" kern="1200" dirty="0">
                <a:solidFill>
                  <a:schemeClr val="tx1"/>
                </a:solidFill>
                <a:effectLst/>
                <a:latin typeface="+mn-lt"/>
                <a:ea typeface="+mn-ea"/>
                <a:cs typeface="+mn-cs"/>
              </a:rPr>
              <a:t> Azure Resource Manager policies and role-based access control provide governance to your cloud environment. You can limit the type and scale of resources deployed to Azure. You can also enforce tagging policies, the resulting tags can then be used to track things like department, project name etc.</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To manage cost in the Azure environment you can leverage Azure Cost Management. Azure Cost Management allows you to track cloud usage and expenditures for your Azure resources and other cloud providers including AWS and Google. Azure Cost Management allows you to track all your costs based on your tagging policy. It allows for alerts for notifying you automatically when unusual spending or overspending occurs. It also allows you to improve efficiency by identifying idle virtual machines or removing unattached disks.</a:t>
            </a:r>
          </a:p>
        </p:txBody>
      </p:sp>
      <p:sp>
        <p:nvSpPr>
          <p:cNvPr id="4" name="Slide Number Placeholder 3"/>
          <p:cNvSpPr>
            <a:spLocks noGrp="1"/>
          </p:cNvSpPr>
          <p:nvPr>
            <p:ph type="sldNum" sz="quarter" idx="10"/>
          </p:nvPr>
        </p:nvSpPr>
        <p:spPr/>
        <p:txBody>
          <a:bodyPr/>
          <a:lstStyle/>
          <a:p>
            <a:fld id="{0998D5BB-B127-481F-BC0A-2F77C576BB34}" type="slidenum">
              <a:rPr lang="en-US" smtClean="0"/>
              <a:t>28</a:t>
            </a:fld>
            <a:endParaRPr lang="en-US" dirty="0"/>
          </a:p>
        </p:txBody>
      </p:sp>
    </p:spTree>
    <p:extLst>
      <p:ext uri="{BB962C8B-B14F-4D97-AF65-F5344CB8AC3E}">
        <p14:creationId xmlns:p14="http://schemas.microsoft.com/office/powerpoint/2010/main" val="410338444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**Compliance:**</a:t>
            </a:r>
            <a:r>
              <a:rPr lang="en-US" sz="1200" b="0" kern="1200" dirty="0">
                <a:solidFill>
                  <a:schemeClr val="tx1"/>
                </a:solidFill>
                <a:effectLst/>
                <a:latin typeface="+mn-lt"/>
                <a:ea typeface="+mn-ea"/>
                <a:cs typeface="+mn-cs"/>
              </a:rPr>
              <a:t> - We want to make sure that our cloud resources are properly secured so that we can maintain compliance. How do we monitor security and maintain compliance in the cloud? What about systems that remain on premises?</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**Answer:**</a:t>
            </a:r>
            <a:r>
              <a:rPr lang="en-US" sz="1200" b="0" kern="1200" dirty="0">
                <a:solidFill>
                  <a:schemeClr val="tx1"/>
                </a:solidFill>
                <a:effectLst/>
                <a:latin typeface="+mn-lt"/>
                <a:ea typeface="+mn-ea"/>
                <a:cs typeface="+mn-cs"/>
              </a:rPr>
              <a:t> Azure Resource Manager policies and role-based access control provide governance to your cloud environment. With policies you can define the types of resources that can be deployed and the regions in which they can be deployed. You can also enforce naming conventions, tag resources and other governance related operations.</a:t>
            </a:r>
          </a:p>
          <a:p>
            <a:endParaRPr lang="en-US" sz="1200" b="0" kern="1200" dirty="0">
              <a:solidFill>
                <a:schemeClr val="tx1"/>
              </a:solidFill>
              <a:effectLst/>
              <a:latin typeface="+mn-lt"/>
              <a:ea typeface="+mn-ea"/>
              <a:cs typeface="+mn-cs"/>
            </a:endParaRPr>
          </a:p>
          <a:p>
            <a:r>
              <a:rPr lang="en-US" sz="1200" b="0" kern="1200" dirty="0">
                <a:solidFill>
                  <a:schemeClr val="tx1"/>
                </a:solidFill>
                <a:effectLst/>
                <a:latin typeface="+mn-lt"/>
                <a:ea typeface="+mn-ea"/>
                <a:cs typeface="+mn-cs"/>
              </a:rPr>
              <a:t>Role based access control allows you to limit access to subscriptions, resource groups and resources.</a:t>
            </a:r>
          </a:p>
          <a:p>
            <a:endParaRPr lang="en-US" sz="1200" b="0" kern="1200" dirty="0">
              <a:solidFill>
                <a:schemeClr val="tx1"/>
              </a:solidFill>
              <a:effectLst/>
              <a:latin typeface="+mn-lt"/>
              <a:ea typeface="+mn-ea"/>
              <a:cs typeface="+mn-cs"/>
            </a:endParaRPr>
          </a:p>
          <a:p>
            <a:r>
              <a:rPr lang="en-US" sz="1200" b="0" kern="1200" dirty="0">
                <a:solidFill>
                  <a:schemeClr val="tx1"/>
                </a:solidFill>
                <a:effectLst/>
                <a:latin typeface="+mn-lt"/>
                <a:ea typeface="+mn-ea"/>
                <a:cs typeface="+mn-cs"/>
              </a:rPr>
              <a:t>Azure Security Center provides</a:t>
            </a:r>
          </a:p>
          <a:p>
            <a:r>
              <a:rPr lang="en-US" sz="1200" b="1" i="0" kern="1200" dirty="0">
                <a:solidFill>
                  <a:schemeClr val="tx1"/>
                </a:solidFill>
                <a:effectLst/>
                <a:latin typeface="+mn-lt"/>
                <a:ea typeface="+mn-ea"/>
                <a:cs typeface="+mn-cs"/>
              </a:rPr>
              <a:t>Centralized policy management</a:t>
            </a:r>
            <a:r>
              <a:rPr lang="en-US" sz="1200" b="0" i="0" kern="1200" dirty="0">
                <a:solidFill>
                  <a:schemeClr val="tx1"/>
                </a:solidFill>
                <a:effectLst/>
                <a:latin typeface="+mn-lt"/>
                <a:ea typeface="+mn-ea"/>
                <a:cs typeface="+mn-cs"/>
              </a:rPr>
              <a:t> – Ensure compliance with company or regulatory security requirements by centrally managing security policies across all your hybrid cloud workloads.</a:t>
            </a:r>
          </a:p>
          <a:p>
            <a:r>
              <a:rPr lang="en-US" sz="1200" b="1" i="0" kern="1200" dirty="0">
                <a:solidFill>
                  <a:schemeClr val="tx1"/>
                </a:solidFill>
                <a:effectLst/>
                <a:latin typeface="+mn-lt"/>
                <a:ea typeface="+mn-ea"/>
                <a:cs typeface="+mn-cs"/>
              </a:rPr>
              <a:t>Continuous security assessment</a:t>
            </a:r>
            <a:r>
              <a:rPr lang="en-US" sz="1200" b="0" i="0" kern="1200" dirty="0">
                <a:solidFill>
                  <a:schemeClr val="tx1"/>
                </a:solidFill>
                <a:effectLst/>
                <a:latin typeface="+mn-lt"/>
                <a:ea typeface="+mn-ea"/>
                <a:cs typeface="+mn-cs"/>
              </a:rPr>
              <a:t> – Monitor the security posture of machines, networks, storage and data services, and applications to discover potential security issues.</a:t>
            </a:r>
          </a:p>
          <a:p>
            <a:r>
              <a:rPr lang="en-US" sz="1200" b="1" i="0" kern="1200" dirty="0">
                <a:solidFill>
                  <a:schemeClr val="tx1"/>
                </a:solidFill>
                <a:effectLst/>
                <a:latin typeface="+mn-lt"/>
                <a:ea typeface="+mn-ea"/>
                <a:cs typeface="+mn-cs"/>
              </a:rPr>
              <a:t>Actionable recommendations</a:t>
            </a:r>
            <a:r>
              <a:rPr lang="en-US" sz="1200" b="0" i="0" kern="1200" dirty="0">
                <a:solidFill>
                  <a:schemeClr val="tx1"/>
                </a:solidFill>
                <a:effectLst/>
                <a:latin typeface="+mn-lt"/>
                <a:ea typeface="+mn-ea"/>
                <a:cs typeface="+mn-cs"/>
              </a:rPr>
              <a:t> – Remediate security vulnerabilities before they can be exploited by attackers with prioritized and actionable security recommendations.</a:t>
            </a:r>
          </a:p>
          <a:p>
            <a:r>
              <a:rPr lang="en-US" sz="1200" b="1" i="0" kern="1200" dirty="0">
                <a:solidFill>
                  <a:schemeClr val="tx1"/>
                </a:solidFill>
                <a:effectLst/>
                <a:latin typeface="+mn-lt"/>
                <a:ea typeface="+mn-ea"/>
                <a:cs typeface="+mn-cs"/>
              </a:rPr>
              <a:t>Prioritized alerts and incidents</a:t>
            </a:r>
            <a:r>
              <a:rPr lang="en-US" sz="1200" b="0" i="0" kern="1200" dirty="0">
                <a:solidFill>
                  <a:schemeClr val="tx1"/>
                </a:solidFill>
                <a:effectLst/>
                <a:latin typeface="+mn-lt"/>
                <a:ea typeface="+mn-ea"/>
                <a:cs typeface="+mn-cs"/>
              </a:rPr>
              <a:t> - Focus on the most critical threats first with prioritized security alerts and incidents.</a:t>
            </a:r>
          </a:p>
          <a:p>
            <a:r>
              <a:rPr lang="en-US" sz="1200" b="1" i="0" kern="1200" dirty="0">
                <a:solidFill>
                  <a:schemeClr val="tx1"/>
                </a:solidFill>
                <a:effectLst/>
                <a:latin typeface="+mn-lt"/>
                <a:ea typeface="+mn-ea"/>
                <a:cs typeface="+mn-cs"/>
              </a:rPr>
              <a:t>Advanced cloud defenses</a:t>
            </a:r>
            <a:r>
              <a:rPr lang="en-US" sz="1200" b="0" i="0" kern="1200" dirty="0">
                <a:solidFill>
                  <a:schemeClr val="tx1"/>
                </a:solidFill>
                <a:effectLst/>
                <a:latin typeface="+mn-lt"/>
                <a:ea typeface="+mn-ea"/>
                <a:cs typeface="+mn-cs"/>
              </a:rPr>
              <a:t> – Reduce threats with just in time access to management ports and adaptive application controls running on your VMs.</a:t>
            </a:r>
          </a:p>
          <a:p>
            <a:r>
              <a:rPr lang="en-US" sz="1200" b="1" i="0" kern="1200" dirty="0">
                <a:solidFill>
                  <a:schemeClr val="tx1"/>
                </a:solidFill>
                <a:effectLst/>
                <a:latin typeface="+mn-lt"/>
                <a:ea typeface="+mn-ea"/>
                <a:cs typeface="+mn-cs"/>
              </a:rPr>
              <a:t>Integrated security solutions</a:t>
            </a:r>
            <a:r>
              <a:rPr lang="en-US" sz="1200" b="0" i="0" kern="1200" dirty="0">
                <a:solidFill>
                  <a:schemeClr val="tx1"/>
                </a:solidFill>
                <a:effectLst/>
                <a:latin typeface="+mn-lt"/>
                <a:ea typeface="+mn-ea"/>
                <a:cs typeface="+mn-cs"/>
              </a:rPr>
              <a:t> - Collect, search, and analyze security data from a variety of sources, including connected partner solutions.</a:t>
            </a:r>
          </a:p>
          <a:p>
            <a:endParaRPr lang="en-US" sz="1200" b="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29</a:t>
            </a:fld>
            <a:endParaRPr lang="en-US" dirty="0"/>
          </a:p>
        </p:txBody>
      </p:sp>
    </p:spTree>
    <p:extLst>
      <p:ext uri="{BB962C8B-B14F-4D97-AF65-F5344CB8AC3E}">
        <p14:creationId xmlns:p14="http://schemas.microsoft.com/office/powerpoint/2010/main" val="23136876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a:t>
            </a:fld>
            <a:endParaRPr lang="en-US" dirty="0"/>
          </a:p>
        </p:txBody>
      </p:sp>
    </p:spTree>
    <p:extLst>
      <p:ext uri="{BB962C8B-B14F-4D97-AF65-F5344CB8AC3E}">
        <p14:creationId xmlns:p14="http://schemas.microsoft.com/office/powerpoint/2010/main" val="18124983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30</a:t>
            </a:fld>
            <a:endParaRPr lang="en-US" dirty="0"/>
          </a:p>
        </p:txBody>
      </p:sp>
    </p:spTree>
    <p:extLst>
      <p:ext uri="{BB962C8B-B14F-4D97-AF65-F5344CB8AC3E}">
        <p14:creationId xmlns:p14="http://schemas.microsoft.com/office/powerpoint/2010/main" val="411583263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200" dirty="0">
                <a:solidFill>
                  <a:schemeClr val="tx1"/>
                </a:solidFill>
              </a:rPr>
              <a:t>Microsoft provides a variety of free migration tools to assist with migration planning and execution. In addition, if the tools provided do not meet a specific need, Microsoft has a rich ecosystem of partners that provide migration tools and consulting as well.</a:t>
            </a:r>
          </a:p>
          <a:p>
            <a:pPr marL="0" indent="0">
              <a:buNone/>
            </a:pPr>
            <a:endParaRPr lang="en-US" sz="1200" dirty="0">
              <a:solidFill>
                <a:schemeClr val="tx1"/>
              </a:solidFill>
            </a:endParaRPr>
          </a:p>
          <a:p>
            <a:r>
              <a:rPr lang="en-US" sz="1200" dirty="0">
                <a:solidFill>
                  <a:schemeClr val="tx1"/>
                </a:solidFill>
              </a:rPr>
              <a:t>Azure Migrate: Use Azure Migrate to assess known windows instances. Currently, the Azure Migrate service only supports discovery of machines hosted in VMWare, physical and Hyper-V hosted machines are coming soon.</a:t>
            </a:r>
          </a:p>
          <a:p>
            <a:pPr marL="0" indent="0">
              <a:buNone/>
            </a:pPr>
            <a:endParaRPr lang="en-US" sz="1200" dirty="0">
              <a:solidFill>
                <a:schemeClr val="tx1"/>
              </a:solidFill>
            </a:endParaRPr>
          </a:p>
          <a:p>
            <a:r>
              <a:rPr lang="en-US" sz="1200" dirty="0">
                <a:solidFill>
                  <a:schemeClr val="tx1"/>
                </a:solidFill>
              </a:rPr>
              <a:t>Microsoft Assessment and Planning Toolkit: The MAP Toolkit provides agentless discovery and inventory of computers and applications, hardware and software migration readiness assessments, software usage tracking, and capacity planning for virtualization, public and private cloud migration.</a:t>
            </a:r>
          </a:p>
          <a:p>
            <a:pPr marL="0" indent="0">
              <a:buNone/>
            </a:pPr>
            <a:endParaRPr lang="en-US" sz="1200" dirty="0">
              <a:solidFill>
                <a:schemeClr val="tx1"/>
              </a:solidFill>
            </a:endParaRPr>
          </a:p>
          <a:p>
            <a:pPr marL="0" indent="0">
              <a:buNone/>
            </a:pPr>
            <a:r>
              <a:rPr lang="en-US" sz="1200" dirty="0">
                <a:solidFill>
                  <a:schemeClr val="tx1"/>
                </a:solidFill>
              </a:rPr>
              <a:t>***Not really for identifying and inventory but… </a:t>
            </a:r>
          </a:p>
          <a:p>
            <a:r>
              <a:rPr lang="en-US" sz="1200" dirty="0">
                <a:solidFill>
                  <a:schemeClr val="tx1"/>
                </a:solidFill>
              </a:rPr>
              <a:t>Azure Database Migration Service: Use the Azure Database Migration service to analyze existing on premises databases and migrate them to Azure SQL Database or Azure SQL Databases Managed Instances.</a:t>
            </a:r>
            <a:endParaRPr lang="en-US" sz="1200" kern="1200" dirty="0">
              <a:solidFill>
                <a:schemeClr val="tx1"/>
              </a:solidFill>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31</a:t>
            </a:fld>
            <a:endParaRPr lang="en-US" dirty="0"/>
          </a:p>
        </p:txBody>
      </p:sp>
    </p:spTree>
    <p:extLst>
      <p:ext uri="{BB962C8B-B14F-4D97-AF65-F5344CB8AC3E}">
        <p14:creationId xmlns:p14="http://schemas.microsoft.com/office/powerpoint/2010/main" val="325879653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32</a:t>
            </a:fld>
            <a:endParaRPr lang="en-US" dirty="0"/>
          </a:p>
        </p:txBody>
      </p:sp>
    </p:spTree>
    <p:extLst>
      <p:ext uri="{BB962C8B-B14F-4D97-AF65-F5344CB8AC3E}">
        <p14:creationId xmlns:p14="http://schemas.microsoft.com/office/powerpoint/2010/main" val="231817128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chemeClr val="tx1"/>
                </a:solidFill>
              </a:rPr>
              <a:t>Azure Active Directory is Microsoft's cloud-based directory and identity management service. It provides directory services, application access management and identity protection. Azure AD also supports hybrid identity with your on-premises Active Directory allowing you to synchronize on-premises directory objects while still managing your users on-premises. Synchronized identities, and optionally password hashes, enable your users to use the same password to access both on-premises and cloud-based organizational resources. For more advanced scenario requirements, such as single-sign-on (SSO) or on-premises multi-factor authentication (MFA), you need to deploy Active Directory Federation Services (AD FS) to federate identities</a:t>
            </a: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33</a:t>
            </a:fld>
            <a:endParaRPr lang="en-US" dirty="0"/>
          </a:p>
        </p:txBody>
      </p:sp>
    </p:spTree>
    <p:extLst>
      <p:ext uri="{BB962C8B-B14F-4D97-AF65-F5344CB8AC3E}">
        <p14:creationId xmlns:p14="http://schemas.microsoft.com/office/powerpoint/2010/main" val="51603314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34</a:t>
            </a:fld>
            <a:endParaRPr lang="en-US" dirty="0"/>
          </a:p>
        </p:txBody>
      </p:sp>
    </p:spTree>
    <p:extLst>
      <p:ext uri="{BB962C8B-B14F-4D97-AF65-F5344CB8AC3E}">
        <p14:creationId xmlns:p14="http://schemas.microsoft.com/office/powerpoint/2010/main" val="2877108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35</a:t>
            </a:fld>
            <a:endParaRPr lang="en-US" dirty="0"/>
          </a:p>
        </p:txBody>
      </p:sp>
    </p:spTree>
    <p:extLst>
      <p:ext uri="{BB962C8B-B14F-4D97-AF65-F5344CB8AC3E}">
        <p14:creationId xmlns:p14="http://schemas.microsoft.com/office/powerpoint/2010/main" val="385060649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36</a:t>
            </a:fld>
            <a:endParaRPr lang="en-US" dirty="0"/>
          </a:p>
        </p:txBody>
      </p:sp>
    </p:spTree>
    <p:extLst>
      <p:ext uri="{BB962C8B-B14F-4D97-AF65-F5344CB8AC3E}">
        <p14:creationId xmlns:p14="http://schemas.microsoft.com/office/powerpoint/2010/main" val="67128555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8AB9A6D4-FB34-4BDB-BA1E-7271914431FC}" type="datetime8">
              <a:rPr lang="en-US" smtClean="0">
                <a:solidFill>
                  <a:prstClr val="black"/>
                </a:solidFill>
              </a:rPr>
              <a:t>9/7/19 9:05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37</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40113440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Fabrikam is an automotive parts manufacturer based in the United States. They are an OEM manufacturer of parts for commercial vehicles. They have manufacturing plants throughout the US and Mexico. Fabrikam competes globally with other manufacturers for contracts, this highly competitive environment makes Fabrikam very price sensitive. </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Fabrikam is preparing for Windows and SQL Server 2008/R2 end of support and would like to better understand their options for upgrade and migration. Fabrikam does not have a complete company wide inventory of the number of servers and applications running on legacy software and many of the systems are undocumented and not well understood by IT staff. They want to understand their current workloads and they would like to take advantage of the cloud where appropriate. </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Fabrikam currently has many legacy applications that are running on Windows Server 2008 including a line of business inventory management system that also leverages SQL Server 2008. The inventory management system is considered a mission critical application. It is highly complex and is leveraged by various parts of the business with many upstream and downstream dependencies. Some of these dependencies are Linux systems. Because many of these systems are critical to the business, they need to understand the business continuity and disaster recovery options when upgrading in place or migrating to the cloud.</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4</a:t>
            </a:fld>
            <a:endParaRPr lang="en-US" dirty="0"/>
          </a:p>
        </p:txBody>
      </p:sp>
    </p:spTree>
    <p:extLst>
      <p:ext uri="{BB962C8B-B14F-4D97-AF65-F5344CB8AC3E}">
        <p14:creationId xmlns:p14="http://schemas.microsoft.com/office/powerpoint/2010/main" val="767710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5</a:t>
            </a:fld>
            <a:endParaRPr lang="en-US" dirty="0"/>
          </a:p>
        </p:txBody>
      </p:sp>
    </p:spTree>
    <p:extLst>
      <p:ext uri="{BB962C8B-B14F-4D97-AF65-F5344CB8AC3E}">
        <p14:creationId xmlns:p14="http://schemas.microsoft.com/office/powerpoint/2010/main" val="10312211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6</a:t>
            </a:fld>
            <a:endParaRPr lang="en-US" dirty="0"/>
          </a:p>
        </p:txBody>
      </p:sp>
    </p:spTree>
    <p:extLst>
      <p:ext uri="{BB962C8B-B14F-4D97-AF65-F5344CB8AC3E}">
        <p14:creationId xmlns:p14="http://schemas.microsoft.com/office/powerpoint/2010/main" val="32924338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7</a:t>
            </a:fld>
            <a:endParaRPr lang="en-US" dirty="0"/>
          </a:p>
        </p:txBody>
      </p:sp>
    </p:spTree>
    <p:extLst>
      <p:ext uri="{BB962C8B-B14F-4D97-AF65-F5344CB8AC3E}">
        <p14:creationId xmlns:p14="http://schemas.microsoft.com/office/powerpoint/2010/main" val="16697526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8</a:t>
            </a:fld>
            <a:endParaRPr lang="en-US" dirty="0"/>
          </a:p>
        </p:txBody>
      </p:sp>
    </p:spTree>
    <p:extLst>
      <p:ext uri="{BB962C8B-B14F-4D97-AF65-F5344CB8AC3E}">
        <p14:creationId xmlns:p14="http://schemas.microsoft.com/office/powerpoint/2010/main" val="691921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https://docs.microsoft.com/en-us/azure/migrate/migrate-overview#current-limitations</a:t>
            </a:r>
          </a:p>
          <a:p>
            <a:r>
              <a:rPr lang="en-US" dirty="0"/>
              <a:t>Note that support for Hyper-V is on the roadmap.</a:t>
            </a:r>
          </a:p>
          <a:p>
            <a:r>
              <a:rPr lang="en-US" dirty="0"/>
              <a:t>Hyper-V </a:t>
            </a:r>
          </a:p>
          <a:p>
            <a:r>
              <a:rPr lang="en-US" dirty="0"/>
              <a:t>Partner tools</a:t>
            </a:r>
          </a:p>
          <a:p>
            <a:endParaRPr lang="en-US" dirty="0"/>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9</a:t>
            </a:fld>
            <a:endParaRPr lang="en-US" dirty="0"/>
          </a:p>
        </p:txBody>
      </p:sp>
    </p:spTree>
    <p:extLst>
      <p:ext uri="{BB962C8B-B14F-4D97-AF65-F5344CB8AC3E}">
        <p14:creationId xmlns:p14="http://schemas.microsoft.com/office/powerpoint/2010/main" val="126740510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7" y="2084187"/>
            <a:ext cx="8964185"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3" y="3878586"/>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dirty="0"/>
              <a:t>Speaker Name</a:t>
            </a:r>
          </a:p>
        </p:txBody>
      </p:sp>
      <p:sp>
        <p:nvSpPr>
          <p:cNvPr id="2" name="Footer Placeholder 1"/>
          <p:cNvSpPr>
            <a:spLocks noGrp="1"/>
          </p:cNvSpPr>
          <p:nvPr>
            <p:ph type="ftr" sz="quarter" idx="13"/>
          </p:nvPr>
        </p:nvSpPr>
        <p:spPr/>
        <p:txBody>
          <a:bodyPr/>
          <a:lstStyle/>
          <a:p>
            <a:r>
              <a:rPr dirty="0">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dirty="0">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35968570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p:ext uri="{DCECCB84-F9BA-43D5-87BE-67443E8EF086}">
      <p15:sldGuideLst xmlns:p15="http://schemas.microsoft.com/office/powerpoint/2012/main">
        <p15:guide id="1" pos="288">
          <p15:clr>
            <a:srgbClr val="C35EA4"/>
          </p15:clr>
        </p15:guide>
        <p15:guide id="2" pos="7545">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2283580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solidFill>
                  <a:schemeClr val="bg1"/>
                </a:solidFill>
                <a:cs typeface="Segoe UI" pitchFamily="34" charset="0"/>
              </a:rPr>
              <a:t>© Copyright Microsoft Corporation. All rights reserved. </a:t>
            </a:r>
          </a:p>
        </p:txBody>
      </p:sp>
    </p:spTree>
    <p:extLst>
      <p:ext uri="{BB962C8B-B14F-4D97-AF65-F5344CB8AC3E}">
        <p14:creationId xmlns:p14="http://schemas.microsoft.com/office/powerpoint/2010/main" val="234925860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7885549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11221734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5339116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1857660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2887915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1019594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423619996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8756924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5672235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7102514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51778730"/>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83336652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138466848"/>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984904738"/>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5117626"/>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841966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94195682"/>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32211306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69739082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lvl1pPr>
              <a:defRPr sz="4264">
                <a:gradFill>
                  <a:gsLst>
                    <a:gs pos="6195">
                      <a:schemeClr val="tx1"/>
                    </a:gs>
                    <a:gs pos="26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69239" y="1663948"/>
            <a:ext cx="10757098" cy="1441702"/>
          </a:xfrm>
        </p:spPr>
        <p:txBody>
          <a:bodyPr/>
          <a:lstStyle>
            <a:lvl1pPr>
              <a:defRPr sz="1912">
                <a:gradFill>
                  <a:gsLst>
                    <a:gs pos="1250">
                      <a:schemeClr val="tx1"/>
                    </a:gs>
                    <a:gs pos="100000">
                      <a:schemeClr val="tx1"/>
                    </a:gs>
                  </a:gsLst>
                  <a:lin ang="5400000" scaled="0"/>
                </a:gradFill>
                <a:latin typeface="+mn-lt"/>
              </a:defRPr>
            </a:lvl1pPr>
            <a:lvl2pPr>
              <a:defRPr sz="1765"/>
            </a:lvl2pPr>
            <a:lvl3pPr>
              <a:defRPr sz="1471"/>
            </a:lvl3pPr>
            <a:lvl4pPr>
              <a:defRPr sz="1324"/>
            </a:lvl4pPr>
            <a:lvl5pPr>
              <a:defRPr sz="1324"/>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6086449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7592681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7365517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227173609"/>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40959366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2488864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75553230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9" y="291114"/>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82"/>
            <a:ext cx="11653521"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2"/>
          <p:cNvSpPr>
            <a:spLocks noGrp="1"/>
          </p:cNvSpPr>
          <p:nvPr>
            <p:ph type="ftr" sz="quarter" idx="3"/>
          </p:nvPr>
        </p:nvSpPr>
        <p:spPr>
          <a:xfrm>
            <a:off x="269242" y="6558796"/>
            <a:ext cx="3859607" cy="134483"/>
          </a:xfrm>
          <a:prstGeom prst="rect">
            <a:avLst/>
          </a:prstGeom>
        </p:spPr>
        <p:txBody>
          <a:bodyPr vert="horz" lIns="0" tIns="0" rIns="91440" bIns="0" rtlCol="0" anchor="ctr"/>
          <a:lstStyle>
            <a:lvl1pPr marL="0" algn="l" defTabSz="685692"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dirty="0">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8" y="6558796"/>
            <a:ext cx="555596"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dirty="0">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40408449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84" r:id="rId4"/>
    <p:sldLayoutId id="2147483685" r:id="rId5"/>
    <p:sldLayoutId id="2147483686" r:id="rId6"/>
    <p:sldLayoutId id="2147483687" r:id="rId7"/>
    <p:sldLayoutId id="2147483688" r:id="rId8"/>
    <p:sldLayoutId id="2147483689" r:id="rId9"/>
    <p:sldLayoutId id="2147483690" r:id="rId10"/>
    <p:sldLayoutId id="2147483692" r:id="rId11"/>
  </p:sldLayoutIdLst>
  <p:transition>
    <p:fade/>
  </p:transition>
  <p:hf sldNum="0" hdr="0" dt="0"/>
  <p:txStyles>
    <p:titleStyle>
      <a:lvl1pPr algn="l" defTabSz="685692"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0" marR="0" indent="-252080" algn="l" defTabSz="685692"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68" marR="0" indent="-177389"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82"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35"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288"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65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01"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347"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19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692" rtl="0" eaLnBrk="1" latinLnBrk="0" hangingPunct="1">
        <a:defRPr sz="1324" kern="1200">
          <a:solidFill>
            <a:schemeClr val="tx1"/>
          </a:solidFill>
          <a:latin typeface="+mn-lt"/>
          <a:ea typeface="+mn-ea"/>
          <a:cs typeface="+mn-cs"/>
        </a:defRPr>
      </a:lvl1pPr>
      <a:lvl2pPr marL="342847" algn="l" defTabSz="685692" rtl="0" eaLnBrk="1" latinLnBrk="0" hangingPunct="1">
        <a:defRPr sz="1324" kern="1200">
          <a:solidFill>
            <a:schemeClr val="tx1"/>
          </a:solidFill>
          <a:latin typeface="+mn-lt"/>
          <a:ea typeface="+mn-ea"/>
          <a:cs typeface="+mn-cs"/>
        </a:defRPr>
      </a:lvl2pPr>
      <a:lvl3pPr marL="685692" algn="l" defTabSz="685692" rtl="0" eaLnBrk="1" latinLnBrk="0" hangingPunct="1">
        <a:defRPr sz="1324" kern="1200">
          <a:solidFill>
            <a:schemeClr val="tx1"/>
          </a:solidFill>
          <a:latin typeface="+mn-lt"/>
          <a:ea typeface="+mn-ea"/>
          <a:cs typeface="+mn-cs"/>
        </a:defRPr>
      </a:lvl3pPr>
      <a:lvl4pPr marL="1028540" algn="l" defTabSz="685692" rtl="0" eaLnBrk="1" latinLnBrk="0" hangingPunct="1">
        <a:defRPr sz="1324" kern="1200">
          <a:solidFill>
            <a:schemeClr val="tx1"/>
          </a:solidFill>
          <a:latin typeface="+mn-lt"/>
          <a:ea typeface="+mn-ea"/>
          <a:cs typeface="+mn-cs"/>
        </a:defRPr>
      </a:lvl4pPr>
      <a:lvl5pPr marL="1371383" algn="l" defTabSz="685692" rtl="0" eaLnBrk="1" latinLnBrk="0" hangingPunct="1">
        <a:defRPr sz="1324" kern="1200">
          <a:solidFill>
            <a:schemeClr val="tx1"/>
          </a:solidFill>
          <a:latin typeface="+mn-lt"/>
          <a:ea typeface="+mn-ea"/>
          <a:cs typeface="+mn-cs"/>
        </a:defRPr>
      </a:lvl5pPr>
      <a:lvl6pPr marL="1714232" algn="l" defTabSz="685692" rtl="0" eaLnBrk="1" latinLnBrk="0" hangingPunct="1">
        <a:defRPr sz="1324" kern="1200">
          <a:solidFill>
            <a:schemeClr val="tx1"/>
          </a:solidFill>
          <a:latin typeface="+mn-lt"/>
          <a:ea typeface="+mn-ea"/>
          <a:cs typeface="+mn-cs"/>
        </a:defRPr>
      </a:lvl6pPr>
      <a:lvl7pPr marL="2057077" algn="l" defTabSz="685692" rtl="0" eaLnBrk="1" latinLnBrk="0" hangingPunct="1">
        <a:defRPr sz="1324" kern="1200">
          <a:solidFill>
            <a:schemeClr val="tx1"/>
          </a:solidFill>
          <a:latin typeface="+mn-lt"/>
          <a:ea typeface="+mn-ea"/>
          <a:cs typeface="+mn-cs"/>
        </a:defRPr>
      </a:lvl7pPr>
      <a:lvl8pPr marL="2399923" algn="l" defTabSz="685692" rtl="0" eaLnBrk="1" latinLnBrk="0" hangingPunct="1">
        <a:defRPr sz="1324" kern="1200">
          <a:solidFill>
            <a:schemeClr val="tx1"/>
          </a:solidFill>
          <a:latin typeface="+mn-lt"/>
          <a:ea typeface="+mn-ea"/>
          <a:cs typeface="+mn-cs"/>
        </a:defRPr>
      </a:lvl8pPr>
      <a:lvl9pPr marL="2742770" algn="l" defTabSz="685692" rtl="0" eaLnBrk="1" latinLnBrk="0" hangingPunct="1">
        <a:defRPr sz="1324"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4">
          <p15:clr>
            <a:srgbClr val="A4A3A4"/>
          </p15:clr>
        </p15:guide>
        <p15:guide id="17" pos="4780">
          <p15:clr>
            <a:srgbClr val="A4A3A4"/>
          </p15:clr>
        </p15:guide>
        <p15:guide id="18" pos="5356">
          <p15:clr>
            <a:srgbClr val="A4A3A4"/>
          </p15:clr>
        </p15:guide>
        <p15:guide id="19" pos="5932">
          <p15:clr>
            <a:srgbClr val="A4A3A4"/>
          </p15:clr>
        </p15:guide>
        <p15:guide id="20" pos="6508">
          <p15:clr>
            <a:srgbClr val="A4A3A4"/>
          </p15:clr>
        </p15:guide>
        <p15:guide id="21" pos="7084">
          <p15:clr>
            <a:srgbClr val="A4A3A4"/>
          </p15:clr>
        </p15:guide>
        <p15:guide id="22" pos="7660">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48742257"/>
      </p:ext>
    </p:extLst>
  </p:cSld>
  <p:clrMap bg1="dk1" tx1="lt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4.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5.xml"/><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6.xml"/><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7.xml"/><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8.xml"/><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9.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3" Type="http://schemas.openxmlformats.org/officeDocument/2006/relationships/hyperlink" Target="https://docs.microsoft.com/en-us/azure/best-practices-availability-paired-regions" TargetMode="External"/><Relationship Id="rId2" Type="http://schemas.openxmlformats.org/officeDocument/2006/relationships/notesSlide" Target="../notesSlides/notesSlide34.xml"/><Relationship Id="rId1" Type="http://schemas.openxmlformats.org/officeDocument/2006/relationships/slideLayout" Target="../slideLayouts/slideLayout1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D5E8E-FE6F-46C1-BE6F-3BD842186F1C}"/>
              </a:ext>
            </a:extLst>
          </p:cNvPr>
          <p:cNvSpPr>
            <a:spLocks noGrp="1"/>
          </p:cNvSpPr>
          <p:nvPr>
            <p:ph type="title"/>
          </p:nvPr>
        </p:nvSpPr>
        <p:spPr>
          <a:xfrm>
            <a:off x="269302" y="1619948"/>
            <a:ext cx="7171335" cy="899336"/>
          </a:xfrm>
        </p:spPr>
        <p:txBody>
          <a:bodyPr/>
          <a:lstStyle/>
          <a:p>
            <a:r>
              <a:rPr lang="en-US" sz="5400" dirty="0"/>
              <a:t>Windows Server and SQL Server 2008/R2 end of support planning</a:t>
            </a:r>
          </a:p>
        </p:txBody>
      </p:sp>
      <p:sp>
        <p:nvSpPr>
          <p:cNvPr id="3" name="Text Placeholder 2">
            <a:extLst>
              <a:ext uri="{FF2B5EF4-FFF2-40B4-BE49-F238E27FC236}">
                <a16:creationId xmlns:a16="http://schemas.microsoft.com/office/drawing/2014/main" id="{C83DC502-2B62-4F9B-A8B3-D2EF25BCD06C}"/>
              </a:ext>
            </a:extLst>
          </p:cNvPr>
          <p:cNvSpPr>
            <a:spLocks noGrp="1"/>
          </p:cNvSpPr>
          <p:nvPr>
            <p:ph type="body" sz="quarter" idx="12"/>
          </p:nvPr>
        </p:nvSpPr>
        <p:spPr>
          <a:xfrm>
            <a:off x="269301" y="4202131"/>
            <a:ext cx="7171337" cy="1792326"/>
          </a:xfrm>
        </p:spPr>
        <p:txBody>
          <a:bodyPr/>
          <a:lstStyle/>
          <a:p>
            <a:endParaRPr lang="en-US" dirty="0"/>
          </a:p>
        </p:txBody>
      </p:sp>
    </p:spTree>
    <p:extLst>
      <p:ext uri="{BB962C8B-B14F-4D97-AF65-F5344CB8AC3E}">
        <p14:creationId xmlns:p14="http://schemas.microsoft.com/office/powerpoint/2010/main" val="1379679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 – Database Migration Service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386733" y="1817508"/>
            <a:ext cx="7194398" cy="3725084"/>
          </a:xfrm>
        </p:spPr>
        <p:txBody>
          <a:bodyPr>
            <a:noAutofit/>
          </a:bodyPr>
          <a:lstStyle/>
          <a:p>
            <a:r>
              <a:rPr lang="en-US" sz="3200" dirty="0">
                <a:solidFill>
                  <a:schemeClr val="tx1"/>
                </a:solidFill>
              </a:rPr>
              <a:t>Migrate from multiple database sources to Azure Data platforms with minimal downtime.</a:t>
            </a:r>
          </a:p>
          <a:p>
            <a:r>
              <a:rPr lang="en-US" sz="3200" dirty="0">
                <a:solidFill>
                  <a:schemeClr val="tx1"/>
                </a:solidFill>
              </a:rPr>
              <a:t>Generate assessments of all recommended changes.</a:t>
            </a:r>
          </a:p>
          <a:p>
            <a:r>
              <a:rPr lang="en-US" sz="3200" dirty="0">
                <a:solidFill>
                  <a:schemeClr val="tx1"/>
                </a:solidFill>
              </a:rPr>
              <a:t>Perform associated migration steps.</a:t>
            </a:r>
          </a:p>
          <a:p>
            <a:pPr marL="0" indent="0">
              <a:spcAft>
                <a:spcPts val="882"/>
              </a:spcAft>
              <a:buNone/>
            </a:pPr>
            <a:endParaRPr lang="en-US" sz="1800" dirty="0">
              <a:solidFill>
                <a:schemeClr val="tx1"/>
              </a:solidFill>
            </a:endParaRPr>
          </a:p>
        </p:txBody>
      </p:sp>
      <p:pic>
        <p:nvPicPr>
          <p:cNvPr id="8" name="Picture 7" descr="The Azure Database Migration Service allows you to migrate from multiple database sources to Azure Data platforms with minimal downtime">
            <a:extLst>
              <a:ext uri="{FF2B5EF4-FFF2-40B4-BE49-F238E27FC236}">
                <a16:creationId xmlns:a16="http://schemas.microsoft.com/office/drawing/2014/main" id="{2D76C64B-163A-418D-8039-7A8F2DAAF204}"/>
              </a:ext>
              <a:ext uri="{C183D7F6-B498-43B3-948B-1728B52AA6E4}">
                <adec:decorative xmlns:adec="http://schemas.microsoft.com/office/drawing/2017/decorative" val="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81131" y="2170931"/>
            <a:ext cx="2942857" cy="2942857"/>
          </a:xfrm>
          <a:prstGeom prst="rect">
            <a:avLst/>
          </a:prstGeom>
        </p:spPr>
      </p:pic>
    </p:spTree>
    <p:extLst>
      <p:ext uri="{BB962C8B-B14F-4D97-AF65-F5344CB8AC3E}">
        <p14:creationId xmlns:p14="http://schemas.microsoft.com/office/powerpoint/2010/main" val="111425508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 – Azure Security Center</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6862970" y="1657570"/>
            <a:ext cx="5510425" cy="4219370"/>
          </a:xfrm>
        </p:spPr>
        <p:txBody>
          <a:bodyPr>
            <a:noAutofit/>
          </a:bodyPr>
          <a:lstStyle/>
          <a:p>
            <a:pPr>
              <a:spcAft>
                <a:spcPts val="600"/>
              </a:spcAft>
            </a:pPr>
            <a:r>
              <a:rPr lang="en-US" sz="3200" dirty="0">
                <a:solidFill>
                  <a:schemeClr val="tx1"/>
                </a:solidFill>
              </a:rPr>
              <a:t>Unified view of security across on-premises and cloud workloads.</a:t>
            </a:r>
          </a:p>
          <a:p>
            <a:pPr>
              <a:spcAft>
                <a:spcPts val="600"/>
              </a:spcAft>
            </a:pPr>
            <a:r>
              <a:rPr lang="en-US" sz="3200" dirty="0">
                <a:solidFill>
                  <a:schemeClr val="tx1"/>
                </a:solidFill>
              </a:rPr>
              <a:t>Identify and remediate vulnerabilities.</a:t>
            </a:r>
          </a:p>
          <a:p>
            <a:pPr>
              <a:spcAft>
                <a:spcPts val="600"/>
              </a:spcAft>
            </a:pPr>
            <a:r>
              <a:rPr lang="en-US" sz="3200" dirty="0">
                <a:solidFill>
                  <a:schemeClr val="tx1"/>
                </a:solidFill>
              </a:rPr>
              <a:t>Advanced threat protection.</a:t>
            </a:r>
          </a:p>
          <a:p>
            <a:pPr>
              <a:spcAft>
                <a:spcPts val="600"/>
              </a:spcAft>
            </a:pPr>
            <a:r>
              <a:rPr lang="en-US" sz="3200" dirty="0">
                <a:solidFill>
                  <a:schemeClr val="tx1"/>
                </a:solidFill>
              </a:rPr>
              <a:t>Centralized security policies.</a:t>
            </a:r>
          </a:p>
          <a:p>
            <a:pPr marL="0" indent="0">
              <a:spcAft>
                <a:spcPts val="882"/>
              </a:spcAft>
              <a:buNone/>
            </a:pPr>
            <a:endParaRPr lang="en-US" sz="1800" dirty="0">
              <a:solidFill>
                <a:schemeClr val="tx1"/>
              </a:solidFill>
            </a:endParaRPr>
          </a:p>
        </p:txBody>
      </p:sp>
      <p:pic>
        <p:nvPicPr>
          <p:cNvPr id="6" name="Picture 5" descr="The Azure Security Center provides a unified view of security across on-premises and cloud workloads">
            <a:extLst>
              <a:ext uri="{FF2B5EF4-FFF2-40B4-BE49-F238E27FC236}">
                <a16:creationId xmlns:a16="http://schemas.microsoft.com/office/drawing/2014/main" id="{24584DFF-19E0-4A4D-AE16-5EAC8AAF638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3696" y="1590659"/>
            <a:ext cx="6448472" cy="4286281"/>
          </a:xfrm>
          <a:prstGeom prst="rect">
            <a:avLst/>
          </a:prstGeom>
        </p:spPr>
      </p:pic>
    </p:spTree>
    <p:extLst>
      <p:ext uri="{BB962C8B-B14F-4D97-AF65-F5344CB8AC3E}">
        <p14:creationId xmlns:p14="http://schemas.microsoft.com/office/powerpoint/2010/main" val="137985833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 – Cost Management for Azure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828369"/>
            <a:ext cx="5239354" cy="1880959"/>
          </a:xfrm>
        </p:spPr>
        <p:txBody>
          <a:bodyPr>
            <a:noAutofit/>
          </a:bodyPr>
          <a:lstStyle/>
          <a:p>
            <a:r>
              <a:rPr lang="en-US" sz="3200" dirty="0">
                <a:solidFill>
                  <a:schemeClr val="tx1"/>
                </a:solidFill>
              </a:rPr>
              <a:t>Monitor and visualize usage and cost.</a:t>
            </a:r>
          </a:p>
          <a:p>
            <a:r>
              <a:rPr lang="en-US" sz="3200" dirty="0">
                <a:solidFill>
                  <a:schemeClr val="tx1"/>
                </a:solidFill>
              </a:rPr>
              <a:t>Improve organizational accountability.</a:t>
            </a:r>
          </a:p>
          <a:p>
            <a:r>
              <a:rPr lang="en-US" sz="3200" dirty="0">
                <a:solidFill>
                  <a:schemeClr val="tx1"/>
                </a:solidFill>
              </a:rPr>
              <a:t>Optimize cloud efficiency.</a:t>
            </a:r>
          </a:p>
          <a:p>
            <a:pPr marL="0" indent="0">
              <a:spcAft>
                <a:spcPts val="882"/>
              </a:spcAft>
              <a:buNone/>
            </a:pPr>
            <a:endParaRPr lang="en-US" sz="1800" dirty="0">
              <a:solidFill>
                <a:schemeClr val="tx1"/>
              </a:solidFill>
            </a:endParaRPr>
          </a:p>
        </p:txBody>
      </p:sp>
      <p:pic>
        <p:nvPicPr>
          <p:cNvPr id="6" name="Picture 5" descr="Azure Cost Management by Cloudyn allows you to monitor and visualize usage and cost to better optimize your cloud spend">
            <a:extLst>
              <a:ext uri="{FF2B5EF4-FFF2-40B4-BE49-F238E27FC236}">
                <a16:creationId xmlns:a16="http://schemas.microsoft.com/office/drawing/2014/main" id="{A1B61896-5E9E-4D27-A26B-691ABBE7543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21507" y="1755680"/>
            <a:ext cx="6421375" cy="3970205"/>
          </a:xfrm>
          <a:prstGeom prst="rect">
            <a:avLst/>
          </a:prstGeom>
        </p:spPr>
      </p:pic>
    </p:spTree>
    <p:extLst>
      <p:ext uri="{BB962C8B-B14F-4D97-AF65-F5344CB8AC3E}">
        <p14:creationId xmlns:p14="http://schemas.microsoft.com/office/powerpoint/2010/main" val="384479223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2: Design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741246"/>
            <a:ext cx="10652686" cy="293003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Design a solution and prepare to present the solution to the target customer audience in a 15-minute chalk-talk format.</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60 minutes</a:t>
            </a:r>
          </a:p>
        </p:txBody>
      </p:sp>
      <p:graphicFrame>
        <p:nvGraphicFramePr>
          <p:cNvPr id="4" name="Table 3">
            <a:extLst>
              <a:ext uri="{FF2B5EF4-FFF2-40B4-BE49-F238E27FC236}">
                <a16:creationId xmlns:a16="http://schemas.microsoft.com/office/drawing/2014/main" id="{9FC7A5CD-D651-4072-A920-34F54BCBC3EF}"/>
              </a:ext>
            </a:extLst>
          </p:cNvPr>
          <p:cNvGraphicFramePr>
            <a:graphicFrameLocks noGrp="1"/>
          </p:cNvGraphicFramePr>
          <p:nvPr>
            <p:extLst>
              <p:ext uri="{D42A27DB-BD31-4B8C-83A1-F6EECF244321}">
                <p14:modId xmlns:p14="http://schemas.microsoft.com/office/powerpoint/2010/main" val="2199170874"/>
              </p:ext>
            </p:extLst>
          </p:nvPr>
        </p:nvGraphicFramePr>
        <p:xfrm>
          <a:off x="3095545" y="3791921"/>
          <a:ext cx="8040154" cy="2420452"/>
        </p:xfrm>
        <a:graphic>
          <a:graphicData uri="http://schemas.openxmlformats.org/drawingml/2006/table">
            <a:tbl>
              <a:tblPr firstRow="1" bandRow="1">
                <a:tableStyleId>{69CF1AB2-1976-4502-BF36-3FF5EA218861}</a:tableStyleId>
              </a:tblPr>
              <a:tblGrid>
                <a:gridCol w="1758700">
                  <a:extLst>
                    <a:ext uri="{9D8B030D-6E8A-4147-A177-3AD203B41FA5}">
                      <a16:colId xmlns:a16="http://schemas.microsoft.com/office/drawing/2014/main" val="20000"/>
                    </a:ext>
                  </a:extLst>
                </a:gridCol>
                <a:gridCol w="6281454">
                  <a:extLst>
                    <a:ext uri="{9D8B030D-6E8A-4147-A177-3AD203B41FA5}">
                      <a16:colId xmlns:a16="http://schemas.microsoft.com/office/drawing/2014/main" val="20001"/>
                    </a:ext>
                  </a:extLst>
                </a:gridCol>
              </a:tblGrid>
              <a:tr h="672348">
                <a:tc>
                  <a:txBody>
                    <a:bodyPr/>
                    <a:lstStyle/>
                    <a:p>
                      <a:r>
                        <a:rPr lang="en-US" sz="1300" b="1" i="1" dirty="0">
                          <a:latin typeface="Segoe UI" panose="020B0502040204020203" pitchFamily="34" charset="0"/>
                          <a:cs typeface="Segoe UI" panose="020B0502040204020203" pitchFamily="34" charset="0"/>
                        </a:rPr>
                        <a:t>Business</a:t>
                      </a:r>
                      <a:r>
                        <a:rPr lang="en-US" sz="1300" b="1" i="1" kern="1200" dirty="0">
                          <a:solidFill>
                            <a:schemeClr val="dk1"/>
                          </a:solidFill>
                          <a:latin typeface="Segoe UI" panose="020B0502040204020203" pitchFamily="34" charset="0"/>
                          <a:ea typeface="+mn-ea"/>
                          <a:cs typeface="Segoe UI" panose="020B0502040204020203" pitchFamily="34" charset="0"/>
                        </a:rPr>
                        <a:t> needs</a:t>
                      </a:r>
                    </a:p>
                    <a:p>
                      <a:r>
                        <a:rPr lang="en-US" sz="1300" b="0" i="0" dirty="0">
                          <a:latin typeface="Segoe UI" panose="020B0502040204020203" pitchFamily="34" charset="0"/>
                          <a:cs typeface="Segoe UI" panose="020B0502040204020203" pitchFamily="34" charset="0"/>
                        </a:rPr>
                        <a:t>(10 minutes)</a:t>
                      </a:r>
                      <a:br>
                        <a:rPr lang="en-US" sz="1300" b="0" i="0" dirty="0">
                          <a:latin typeface="Segoe UI" panose="020B0502040204020203" pitchFamily="34" charset="0"/>
                          <a:cs typeface="Segoe UI" panose="020B0502040204020203" pitchFamily="34" charset="0"/>
                        </a:rPr>
                      </a:br>
                      <a:endParaRPr lang="en-US" sz="1300" b="0" i="0" dirty="0">
                        <a:latin typeface="Segoe UI" panose="020B0502040204020203" pitchFamily="34" charset="0"/>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b="0" dirty="0">
                          <a:solidFill>
                            <a:schemeClr val="bg1"/>
                          </a:solidFill>
                          <a:latin typeface="Segoe UI" panose="020B0502040204020203" pitchFamily="34" charset="0"/>
                          <a:cs typeface="Segoe UI" panose="020B0502040204020203" pitchFamily="34" charset="0"/>
                        </a:rPr>
                        <a:t>Respond to questions outlined in your guide and list the answers on a flipchart.</a:t>
                      </a:r>
                    </a:p>
                    <a:p>
                      <a:endParaRPr lang="en-US" sz="1300" b="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0"/>
                  </a:ext>
                </a:extLst>
              </a:tr>
              <a:tr h="672348">
                <a:tc>
                  <a:txBody>
                    <a:bodyPr/>
                    <a:lstStyle/>
                    <a:p>
                      <a:r>
                        <a:rPr lang="en-US" sz="1300" b="1" i="1" dirty="0">
                          <a:latin typeface="Segoe UI" panose="020B0502040204020203" pitchFamily="34" charset="0"/>
                          <a:cs typeface="Segoe UI" panose="020B0502040204020203" pitchFamily="34" charset="0"/>
                        </a:rPr>
                        <a:t>Design</a:t>
                      </a:r>
                    </a:p>
                    <a:p>
                      <a:pPr marL="0" algn="l" defTabSz="932742" rtl="0" eaLnBrk="1" latinLnBrk="0" hangingPunct="1"/>
                      <a:r>
                        <a:rPr lang="en-US" sz="1300" b="0" i="0" kern="1200" dirty="0">
                          <a:solidFill>
                            <a:schemeClr val="dk1"/>
                          </a:solidFill>
                          <a:latin typeface="Segoe UI" panose="020B0502040204020203" pitchFamily="34" charset="0"/>
                          <a:ea typeface="+mn-ea"/>
                          <a:cs typeface="Segoe UI" panose="020B0502040204020203" pitchFamily="34" charset="0"/>
                        </a:rPr>
                        <a:t>(35 minutes)</a:t>
                      </a:r>
                      <a:br>
                        <a:rPr lang="en-US" sz="1300" b="0" i="0" kern="1200" dirty="0">
                          <a:solidFill>
                            <a:schemeClr val="dk1"/>
                          </a:solidFill>
                          <a:latin typeface="Segoe UI" panose="020B0502040204020203" pitchFamily="34" charset="0"/>
                          <a:ea typeface="+mn-ea"/>
                          <a:cs typeface="Segoe UI" panose="020B0502040204020203" pitchFamily="34" charset="0"/>
                        </a:rPr>
                      </a:br>
                      <a:endParaRPr lang="en-US" sz="1300" b="0" i="0" kern="1200" dirty="0">
                        <a:solidFill>
                          <a:schemeClr val="dk1"/>
                        </a:solidFill>
                        <a:latin typeface="Segoe UI" panose="020B0502040204020203" pitchFamily="34" charset="0"/>
                        <a:ea typeface="+mn-ea"/>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kern="1200" baseline="0" dirty="0">
                          <a:solidFill>
                            <a:schemeClr val="bg1"/>
                          </a:solidFill>
                          <a:latin typeface="Segoe UI" panose="020B0502040204020203" pitchFamily="34" charset="0"/>
                          <a:ea typeface="+mn-ea"/>
                          <a:cs typeface="Segoe UI" panose="020B0502040204020203" pitchFamily="34" charset="0"/>
                        </a:rPr>
                        <a:t>Design a solution for as many of the stated requirements as time allows. Show the solution on a flipchart.</a:t>
                      </a:r>
                    </a:p>
                    <a:p>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1"/>
                  </a:ext>
                </a:extLst>
              </a:tr>
              <a:tr h="1075756">
                <a:tc>
                  <a:txBody>
                    <a:bodyPr/>
                    <a:lstStyle/>
                    <a:p>
                      <a:r>
                        <a:rPr lang="en-US" sz="1300" b="1" i="1" dirty="0">
                          <a:latin typeface="Segoe UI" panose="020B0502040204020203" pitchFamily="34" charset="0"/>
                          <a:cs typeface="Segoe UI" panose="020B0502040204020203" pitchFamily="34" charset="0"/>
                        </a:rPr>
                        <a:t>Prepare</a:t>
                      </a:r>
                    </a:p>
                    <a:p>
                      <a:pPr marL="0" marR="0" indent="0" algn="l" defTabSz="932742" rtl="0" eaLnBrk="1" fontAlgn="auto" latinLnBrk="0" hangingPunct="1">
                        <a:lnSpc>
                          <a:spcPct val="100000"/>
                        </a:lnSpc>
                        <a:spcBef>
                          <a:spcPts val="0"/>
                        </a:spcBef>
                        <a:spcAft>
                          <a:spcPts val="0"/>
                        </a:spcAft>
                        <a:buClrTx/>
                        <a:buSzTx/>
                        <a:buFontTx/>
                        <a:buNone/>
                        <a:tabLst/>
                        <a:defRPr/>
                      </a:pPr>
                      <a:r>
                        <a:rPr lang="en-US" sz="1300" b="0" i="0" kern="1200" dirty="0">
                          <a:solidFill>
                            <a:schemeClr val="dk1"/>
                          </a:solidFill>
                          <a:latin typeface="Segoe UI" panose="020B0502040204020203" pitchFamily="34" charset="0"/>
                          <a:ea typeface="+mn-ea"/>
                          <a:cs typeface="Segoe UI" panose="020B0502040204020203" pitchFamily="34" charset="0"/>
                        </a:rPr>
                        <a:t>(15 minutes)</a:t>
                      </a:r>
                    </a:p>
                    <a:p>
                      <a:endParaRPr lang="en-US" sz="1300" b="1" i="1" dirty="0">
                        <a:latin typeface="Segoe UI" panose="020B0502040204020203" pitchFamily="34" charset="0"/>
                        <a:cs typeface="Segoe UI" panose="020B0502040204020203" pitchFamily="34" charset="0"/>
                      </a:endParaRPr>
                    </a:p>
                  </a:txBody>
                  <a:tcPr marL="67235" marR="67235" marT="33617" marB="33617"/>
                </a:tc>
                <a:tc>
                  <a:txBody>
                    <a:bodyPr/>
                    <a:lstStyle/>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any customer needs that are not addressed with the proposed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the benefits of your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Determine how you will respond to the customer’s objections.</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Prepare for a 15-minute presentation to the customer.</a:t>
                      </a:r>
                      <a:br>
                        <a:rPr lang="en-US" sz="1300" dirty="0">
                          <a:latin typeface="Segoe UI" panose="020B0502040204020203" pitchFamily="34" charset="0"/>
                          <a:cs typeface="Segoe UI" panose="020B0502040204020203" pitchFamily="34" charset="0"/>
                        </a:rPr>
                      </a:br>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2033147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3: Present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062166"/>
            <a:ext cx="10229103" cy="5838521"/>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Present a solution to the target customer in a 15-minute chalk-talk format. </a:t>
            </a:r>
            <a:endParaRPr lang="en-US" sz="3600" dirty="0">
              <a:latin typeface="+mj-lt"/>
            </a:endParaRP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30 minutes (15 minutes for each team to present and receive feedback) </a:t>
            </a: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Directions</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Pair with another table.</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One table is the Microsoft team and the other table is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presents their proposed solution to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asks one of the objections from the list of objections in the case study.</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responds to the objection.</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team gives feedback to the Microsoft team.</a:t>
            </a:r>
            <a:endParaRPr lang="en-US" sz="2000" strike="sngStrike" dirty="0">
              <a:latin typeface="Segoe UI Semilight" panose="020B0402040204020203" pitchFamily="34" charset="0"/>
              <a:cs typeface="Segoe UI Semilight" panose="020B0402040204020203" pitchFamily="34" charset="0"/>
            </a:endParaRPr>
          </a:p>
          <a:p>
            <a:pPr>
              <a:lnSpc>
                <a:spcPct val="90000"/>
              </a:lnSpc>
              <a:spcAft>
                <a:spcPts val="600"/>
              </a:spcAft>
            </a:pPr>
            <a:endParaRPr lang="en-US" sz="24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37172619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Wrap-up</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3006977"/>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Identify the preferred solution for the case study.</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Identify solutions designed by other teams.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42399983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436879" y="1276100"/>
            <a:ext cx="11653523" cy="2052030"/>
          </a:xfrm>
        </p:spPr>
        <p:txBody>
          <a:bodyPr>
            <a:normAutofit fontScale="92500"/>
          </a:bodyPr>
          <a:lstStyle/>
          <a:p>
            <a:r>
              <a:rPr lang="en-US" sz="3600" dirty="0">
                <a:solidFill>
                  <a:schemeClr val="tx1"/>
                </a:solidFill>
              </a:rPr>
              <a:t>Sloane Peterson, CIO</a:t>
            </a:r>
          </a:p>
          <a:p>
            <a:r>
              <a:rPr lang="en-US" sz="3600" dirty="0">
                <a:solidFill>
                  <a:schemeClr val="tx1"/>
                </a:solidFill>
              </a:rPr>
              <a:t>Jude Watkins, Director of Database Operations</a:t>
            </a:r>
          </a:p>
          <a:p>
            <a:r>
              <a:rPr lang="en-US" sz="3600" dirty="0">
                <a:solidFill>
                  <a:schemeClr val="tx1"/>
                </a:solidFill>
              </a:rPr>
              <a:t>Frances Bradley, Manager Inventory Management Applications</a:t>
            </a:r>
          </a:p>
          <a:p>
            <a:pPr marL="0" indent="0">
              <a:spcAft>
                <a:spcPts val="882"/>
              </a:spcAft>
              <a:buNone/>
            </a:pPr>
            <a:endParaRPr lang="en-US" sz="18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target audience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5861551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6"/>
            <a:ext cx="11653523" cy="5237165"/>
          </a:xfrm>
        </p:spPr>
        <p:txBody>
          <a:bodyPr>
            <a:noAutofit/>
          </a:bodyPr>
          <a:lstStyle/>
          <a:p>
            <a:pPr marL="0" indent="0">
              <a:spcAft>
                <a:spcPts val="600"/>
              </a:spcAft>
              <a:buNone/>
            </a:pPr>
            <a:r>
              <a:rPr lang="en-US" sz="3200" dirty="0">
                <a:solidFill>
                  <a:schemeClr val="tx1"/>
                </a:solidFill>
              </a:rPr>
              <a:t>The solution for Fabrikam's scenario :</a:t>
            </a:r>
          </a:p>
          <a:p>
            <a:pPr lvl="0">
              <a:spcAft>
                <a:spcPts val="600"/>
              </a:spcAft>
            </a:pPr>
            <a:r>
              <a:rPr lang="en-US" sz="3200" dirty="0">
                <a:solidFill>
                  <a:schemeClr val="tx1"/>
                </a:solidFill>
              </a:rPr>
              <a:t>Assessment consisting of three steps; discovery, mapping, and evaluation of all the systems in the organization.</a:t>
            </a:r>
          </a:p>
          <a:p>
            <a:pPr lvl="0">
              <a:spcAft>
                <a:spcPts val="600"/>
              </a:spcAft>
            </a:pPr>
            <a:r>
              <a:rPr lang="en-US" sz="3200" dirty="0">
                <a:solidFill>
                  <a:schemeClr val="tx1"/>
                </a:solidFill>
              </a:rPr>
              <a:t>Migration of resources. Out of the assessment we will decide if we should rehost, refactor, rearchitect or rebuild each workload. </a:t>
            </a:r>
          </a:p>
          <a:p>
            <a:pPr lvl="0">
              <a:spcAft>
                <a:spcPts val="600"/>
              </a:spcAft>
            </a:pPr>
            <a:r>
              <a:rPr lang="en-US" sz="3200" dirty="0">
                <a:solidFill>
                  <a:schemeClr val="tx1"/>
                </a:solidFill>
              </a:rPr>
              <a:t>Optimize our workloads by improving business continuity capability, enhancing security and compliance, and optimizing cost. </a:t>
            </a:r>
          </a:p>
          <a:p>
            <a:pPr marL="0" indent="0">
              <a:buNone/>
            </a:pPr>
            <a:endParaRPr lang="en-US" sz="2400" dirty="0">
              <a:solidFill>
                <a:schemeClr val="tx1"/>
              </a:solidFill>
            </a:endParaRPr>
          </a:p>
          <a:p>
            <a:pPr marL="0" indent="0">
              <a:buNone/>
            </a:pPr>
            <a:r>
              <a:rPr lang="en-US" sz="2400" i="1" dirty="0">
                <a:solidFill>
                  <a:schemeClr val="tx1"/>
                </a:solidFill>
              </a:rPr>
              <a:t>Let’s review in more detail.</a:t>
            </a:r>
          </a:p>
          <a:p>
            <a:pPr marL="0" indent="0">
              <a:spcAft>
                <a:spcPts val="882"/>
              </a:spcAft>
              <a:buNone/>
            </a:pPr>
            <a:endParaRPr lang="en-US" sz="12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overview</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54798505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347596" y="1480573"/>
            <a:ext cx="11394638" cy="5237165"/>
          </a:xfrm>
        </p:spPr>
        <p:txBody>
          <a:bodyPr>
            <a:noAutofit/>
          </a:bodyPr>
          <a:lstStyle/>
          <a:p>
            <a:pPr>
              <a:spcAft>
                <a:spcPts val="600"/>
              </a:spcAft>
            </a:pPr>
            <a:r>
              <a:rPr lang="en-US" sz="3200" dirty="0">
                <a:solidFill>
                  <a:schemeClr val="tx1"/>
                </a:solidFill>
              </a:rPr>
              <a:t>Discovery: In the discovery phase you will collect information about your various workloads. At the end of this phase you should have an inventory of all your servers.</a:t>
            </a:r>
          </a:p>
          <a:p>
            <a:pPr>
              <a:spcAft>
                <a:spcPts val="600"/>
              </a:spcAft>
            </a:pPr>
            <a:r>
              <a:rPr lang="en-US" sz="3200" dirty="0">
                <a:solidFill>
                  <a:schemeClr val="tx1"/>
                </a:solidFill>
              </a:rPr>
              <a:t>Mapping: Identify dependencies between servers. Groups servers logically to represent applications. </a:t>
            </a:r>
          </a:p>
          <a:p>
            <a:pPr>
              <a:spcAft>
                <a:spcPts val="600"/>
              </a:spcAft>
            </a:pPr>
            <a:r>
              <a:rPr lang="en-US" sz="3200" dirty="0">
                <a:solidFill>
                  <a:schemeClr val="tx1"/>
                </a:solidFill>
              </a:rPr>
              <a:t>Evaluate: Evaluate groups for compatibility and cost. Select a migration strategy based on application requirements and migration objectives.</a:t>
            </a:r>
          </a:p>
          <a:p>
            <a:pPr marL="0" indent="0">
              <a:spcAft>
                <a:spcPts val="882"/>
              </a:spcAft>
              <a:buNone/>
            </a:pPr>
            <a:endParaRPr lang="en-US" sz="16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Assess</a:t>
            </a:r>
            <a:br>
              <a:rPr lang="en-US" dirty="0">
                <a:solidFill>
                  <a:schemeClr val="tx1"/>
                </a:solidFill>
                <a:latin typeface="Segoe UI" panose="020B0502040204020203" pitchFamily="34" charset="0"/>
              </a:rPr>
            </a:br>
            <a:r>
              <a:rPr lang="en-US" sz="2800" dirty="0">
                <a:solidFill>
                  <a:schemeClr val="tx1"/>
                </a:solidFill>
                <a:latin typeface="Segoe UI" panose="020B0502040204020203" pitchFamily="34" charset="0"/>
              </a:rPr>
              <a:t>Assessment can be broken down into three phases</a:t>
            </a: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9154609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Assess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163601" y="1480573"/>
            <a:ext cx="5568126" cy="5237165"/>
          </a:xfrm>
        </p:spPr>
        <p:txBody>
          <a:bodyPr>
            <a:noAutofit/>
          </a:bodyPr>
          <a:lstStyle/>
          <a:p>
            <a:pPr marL="0" indent="0">
              <a:spcAft>
                <a:spcPts val="600"/>
              </a:spcAft>
              <a:buNone/>
            </a:pPr>
            <a:r>
              <a:rPr lang="en-US" sz="4000" dirty="0">
                <a:solidFill>
                  <a:schemeClr val="tx1"/>
                </a:solidFill>
              </a:rPr>
              <a:t>Tools</a:t>
            </a:r>
            <a:endParaRPr lang="en-US" sz="2400" dirty="0">
              <a:solidFill>
                <a:schemeClr val="tx1"/>
              </a:solidFill>
            </a:endParaRPr>
          </a:p>
          <a:p>
            <a:pPr>
              <a:spcAft>
                <a:spcPts val="600"/>
              </a:spcAft>
            </a:pPr>
            <a:r>
              <a:rPr lang="en-US" sz="2400" dirty="0">
                <a:solidFill>
                  <a:schemeClr val="tx1"/>
                </a:solidFill>
              </a:rPr>
              <a:t>Azure Migrate</a:t>
            </a:r>
          </a:p>
          <a:p>
            <a:pPr>
              <a:spcAft>
                <a:spcPts val="600"/>
              </a:spcAft>
            </a:pPr>
            <a:r>
              <a:rPr lang="en-US" sz="2400" dirty="0">
                <a:solidFill>
                  <a:schemeClr val="tx1"/>
                </a:solidFill>
              </a:rPr>
              <a:t>Microsoft Assessment and Planning Toolkit</a:t>
            </a:r>
          </a:p>
          <a:p>
            <a:pPr>
              <a:spcAft>
                <a:spcPts val="600"/>
              </a:spcAft>
            </a:pPr>
            <a:r>
              <a:rPr lang="en-US" sz="2400" dirty="0">
                <a:solidFill>
                  <a:schemeClr val="tx1"/>
                </a:solidFill>
              </a:rPr>
              <a:t>Database Migration Guide</a:t>
            </a:r>
          </a:p>
          <a:p>
            <a:pPr>
              <a:spcAft>
                <a:spcPts val="600"/>
              </a:spcAft>
            </a:pPr>
            <a:r>
              <a:rPr lang="en-US" sz="2400" dirty="0">
                <a:solidFill>
                  <a:schemeClr val="tx1"/>
                </a:solidFill>
              </a:rPr>
              <a:t>Azure Database Migration Service</a:t>
            </a:r>
          </a:p>
          <a:p>
            <a:pPr>
              <a:spcAft>
                <a:spcPts val="600"/>
              </a:spcAft>
            </a:pPr>
            <a:r>
              <a:rPr lang="en-US" sz="2400" dirty="0">
                <a:solidFill>
                  <a:schemeClr val="tx1"/>
                </a:solidFill>
              </a:rPr>
              <a:t>Data Migration Assistant</a:t>
            </a:r>
          </a:p>
          <a:p>
            <a:pPr>
              <a:spcAft>
                <a:spcPts val="600"/>
              </a:spcAft>
            </a:pPr>
            <a:r>
              <a:rPr lang="en-US" sz="2400" dirty="0">
                <a:solidFill>
                  <a:schemeClr val="tx1"/>
                </a:solidFill>
              </a:rPr>
              <a:t>Database Experimentation Assistant</a:t>
            </a:r>
          </a:p>
          <a:p>
            <a:pPr>
              <a:spcAft>
                <a:spcPts val="600"/>
              </a:spcAft>
            </a:pPr>
            <a:endParaRPr lang="en-US" sz="2400" dirty="0">
              <a:solidFill>
                <a:schemeClr val="tx1"/>
              </a:solidFill>
            </a:endParaRPr>
          </a:p>
          <a:p>
            <a:pPr marL="0" indent="0">
              <a:spcAft>
                <a:spcPts val="882"/>
              </a:spcAft>
              <a:buNone/>
            </a:pPr>
            <a:endParaRPr lang="en-US" sz="1200" dirty="0">
              <a:solidFill>
                <a:schemeClr val="tx1"/>
              </a:solidFill>
            </a:endParaRPr>
          </a:p>
        </p:txBody>
      </p:sp>
      <p:pic>
        <p:nvPicPr>
          <p:cNvPr id="7" name="Picture 6" descr="Identify any tools that Fabrikam might use to help with assessments">
            <a:extLst>
              <a:ext uri="{FF2B5EF4-FFF2-40B4-BE49-F238E27FC236}">
                <a16:creationId xmlns:a16="http://schemas.microsoft.com/office/drawing/2014/main" id="{372A5FBC-45B8-4A9D-B3F5-F331EF05FA28}"/>
              </a:ext>
            </a:extLst>
          </p:cNvPr>
          <p:cNvPicPr>
            <a:picLocks noChangeAspect="1"/>
          </p:cNvPicPr>
          <p:nvPr/>
        </p:nvPicPr>
        <p:blipFill>
          <a:blip r:embed="rId3"/>
          <a:stretch>
            <a:fillRect/>
          </a:stretch>
        </p:blipFill>
        <p:spPr>
          <a:xfrm>
            <a:off x="5413741" y="383445"/>
            <a:ext cx="7486537" cy="6334293"/>
          </a:xfrm>
          <a:prstGeom prst="rect">
            <a:avLst/>
          </a:prstGeom>
        </p:spPr>
      </p:pic>
    </p:spTree>
    <p:extLst>
      <p:ext uri="{BB962C8B-B14F-4D97-AF65-F5344CB8AC3E}">
        <p14:creationId xmlns:p14="http://schemas.microsoft.com/office/powerpoint/2010/main" val="164451744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9" name="TextBox 8">
            <a:extLst>
              <a:ext uri="{FF2B5EF4-FFF2-40B4-BE49-F238E27FC236}">
                <a16:creationId xmlns:a16="http://schemas.microsoft.com/office/drawing/2014/main" id="{0F86F9F9-39B5-4CE6-AF48-9ADAE40EA728}"/>
              </a:ext>
            </a:extLst>
          </p:cNvPr>
          <p:cNvSpPr txBox="1"/>
          <p:nvPr/>
        </p:nvSpPr>
        <p:spPr>
          <a:xfrm>
            <a:off x="353348" y="1273328"/>
            <a:ext cx="11289007" cy="5373779"/>
          </a:xfrm>
          <a:prstGeom prst="rect">
            <a:avLst/>
          </a:prstGeom>
          <a:noFill/>
        </p:spPr>
        <p:txBody>
          <a:bodyPr wrap="square" lIns="182880" tIns="146304" rIns="182880" bIns="146304" rtlCol="0">
            <a:spAutoFit/>
          </a:bodyPr>
          <a:lstStyle/>
          <a:p>
            <a:r>
              <a:rPr lang="en-US" sz="2200" dirty="0"/>
              <a:t>Many customers have huge on-premises footprints of Windows Server and SQL Server 2008 and 2008 R2, but these products are rapidly approaching End of Support. This session is designed to help customers understand the risks of running unsupported software and presents great options for using EOS to modernize in Azure or on-premises.</a:t>
            </a:r>
          </a:p>
          <a:p>
            <a:endParaRPr lang="en-US" sz="2200" dirty="0"/>
          </a:p>
          <a:p>
            <a:r>
              <a:rPr lang="en-US" sz="2200" dirty="0"/>
              <a:t>In this whiteboard design session, you will work with a group to look at the process of migrating workloads to Azure.</a:t>
            </a:r>
          </a:p>
          <a:p>
            <a:endParaRPr lang="en-US" sz="2200" dirty="0"/>
          </a:p>
          <a:p>
            <a:r>
              <a:rPr lang="en-US" sz="2200" dirty="0"/>
              <a:t>At the end of this whiteboard design session, you will leave with the information needed to develop a solid migration plan to keep mission-critical apps and data protected as they are transitioned and modernized. Topics covered will include how to get an inventory of a 2008 server environment, how to categorize 2008 workloads and evaluate the best option for each category, migration and upgrade tools available, TCO analysis tools, offers available from Microsoft to leverage existing licenses and innovations of recent product updates, licensing and technologies.</a:t>
            </a:r>
          </a:p>
        </p:txBody>
      </p:sp>
    </p:spTree>
    <p:extLst>
      <p:ext uri="{BB962C8B-B14F-4D97-AF65-F5344CB8AC3E}">
        <p14:creationId xmlns:p14="http://schemas.microsoft.com/office/powerpoint/2010/main" val="7728804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Assess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486148"/>
            <a:ext cx="11761479" cy="5237165"/>
          </a:xfrm>
        </p:spPr>
        <p:txBody>
          <a:bodyPr>
            <a:noAutofit/>
          </a:bodyPr>
          <a:lstStyle/>
          <a:p>
            <a:pPr marL="0" indent="0">
              <a:spcAft>
                <a:spcPts val="600"/>
              </a:spcAft>
              <a:buNone/>
            </a:pPr>
            <a:r>
              <a:rPr lang="en-US" sz="4000" dirty="0">
                <a:solidFill>
                  <a:schemeClr val="tx1"/>
                </a:solidFill>
              </a:rPr>
              <a:t>Migration Partners</a:t>
            </a:r>
            <a:endParaRPr lang="en-US" sz="2400" dirty="0">
              <a:solidFill>
                <a:schemeClr val="tx1"/>
              </a:solidFill>
            </a:endParaRPr>
          </a:p>
          <a:p>
            <a:pPr>
              <a:spcAft>
                <a:spcPts val="600"/>
              </a:spcAft>
            </a:pPr>
            <a:r>
              <a:rPr lang="en-US" sz="2400" dirty="0">
                <a:solidFill>
                  <a:schemeClr val="tx1"/>
                </a:solidFill>
              </a:rPr>
              <a:t>Managed Service Providers can help you drive migration initiatives and manage your resources once they're in Azure.</a:t>
            </a:r>
          </a:p>
          <a:p>
            <a:pPr>
              <a:spcAft>
                <a:spcPts val="600"/>
              </a:spcAft>
            </a:pPr>
            <a:r>
              <a:rPr lang="en-US" sz="2400" dirty="0">
                <a:solidFill>
                  <a:schemeClr val="tx1"/>
                </a:solidFill>
              </a:rPr>
              <a:t>Systems integrators can help you drive migration initiatives by providing project management and technical consulting.</a:t>
            </a:r>
          </a:p>
          <a:p>
            <a:pPr>
              <a:spcAft>
                <a:spcPts val="600"/>
              </a:spcAft>
            </a:pPr>
            <a:endParaRPr lang="en-US" sz="2400" dirty="0">
              <a:solidFill>
                <a:schemeClr val="tx1"/>
              </a:solidFill>
            </a:endParaRPr>
          </a:p>
          <a:p>
            <a:pPr marL="0" indent="0">
              <a:spcAft>
                <a:spcPts val="882"/>
              </a:spcAft>
              <a:buNone/>
            </a:pPr>
            <a:endParaRPr lang="en-US" sz="1200" dirty="0">
              <a:solidFill>
                <a:schemeClr val="tx1"/>
              </a:solidFill>
            </a:endParaRPr>
          </a:p>
        </p:txBody>
      </p:sp>
      <p:sp>
        <p:nvSpPr>
          <p:cNvPr id="5" name="Rectangle 4">
            <a:extLst>
              <a:ext uri="{FF2B5EF4-FFF2-40B4-BE49-F238E27FC236}">
                <a16:creationId xmlns:a16="http://schemas.microsoft.com/office/drawing/2014/main" id="{C4A36F0F-BA01-4082-B734-26CBD0795A25}"/>
              </a:ext>
            </a:extLst>
          </p:cNvPr>
          <p:cNvSpPr/>
          <p:nvPr/>
        </p:nvSpPr>
        <p:spPr bwMode="auto">
          <a:xfrm>
            <a:off x="0" y="4231888"/>
            <a:ext cx="12192000" cy="2626112"/>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Find a complete list of migration partners on the Azure Migration Center web page">
            <a:extLst>
              <a:ext uri="{FF2B5EF4-FFF2-40B4-BE49-F238E27FC236}">
                <a16:creationId xmlns:a16="http://schemas.microsoft.com/office/drawing/2014/main" id="{8A268A05-7FC0-4298-8B30-54F78DFE8509}"/>
              </a:ext>
            </a:extLst>
          </p:cNvPr>
          <p:cNvPicPr>
            <a:picLocks noChangeAspect="1"/>
          </p:cNvPicPr>
          <p:nvPr/>
        </p:nvPicPr>
        <p:blipFill>
          <a:blip r:embed="rId3"/>
          <a:stretch>
            <a:fillRect/>
          </a:stretch>
        </p:blipFill>
        <p:spPr>
          <a:xfrm>
            <a:off x="667041" y="4596934"/>
            <a:ext cx="10857917" cy="1896020"/>
          </a:xfrm>
          <a:prstGeom prst="rect">
            <a:avLst/>
          </a:prstGeom>
        </p:spPr>
      </p:pic>
    </p:spTree>
    <p:extLst>
      <p:ext uri="{BB962C8B-B14F-4D97-AF65-F5344CB8AC3E}">
        <p14:creationId xmlns:p14="http://schemas.microsoft.com/office/powerpoint/2010/main" val="218444161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Assess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163600" y="1480573"/>
            <a:ext cx="7049999" cy="5237165"/>
          </a:xfrm>
        </p:spPr>
        <p:txBody>
          <a:bodyPr>
            <a:noAutofit/>
          </a:bodyPr>
          <a:lstStyle/>
          <a:p>
            <a:pPr marL="0" indent="0">
              <a:spcAft>
                <a:spcPts val="600"/>
              </a:spcAft>
              <a:buNone/>
            </a:pPr>
            <a:r>
              <a:rPr lang="en-US" sz="3200" dirty="0">
                <a:solidFill>
                  <a:schemeClr val="tx1"/>
                </a:solidFill>
              </a:rPr>
              <a:t>Cost/Benefit Analysis</a:t>
            </a:r>
            <a:endParaRPr lang="en-US" sz="2800" dirty="0">
              <a:solidFill>
                <a:schemeClr val="tx1"/>
              </a:solidFill>
            </a:endParaRPr>
          </a:p>
          <a:p>
            <a:pPr>
              <a:spcAft>
                <a:spcPts val="600"/>
              </a:spcAft>
            </a:pPr>
            <a:r>
              <a:rPr lang="en-US" sz="2800" dirty="0">
                <a:solidFill>
                  <a:schemeClr val="tx1"/>
                </a:solidFill>
              </a:rPr>
              <a:t>Maintain the current version</a:t>
            </a:r>
          </a:p>
          <a:p>
            <a:pPr lvl="1">
              <a:spcAft>
                <a:spcPts val="600"/>
              </a:spcAft>
            </a:pPr>
            <a:r>
              <a:rPr lang="en-US" sz="2400" dirty="0">
                <a:solidFill>
                  <a:schemeClr val="tx1"/>
                </a:solidFill>
              </a:rPr>
              <a:t>Extended Security Updates.</a:t>
            </a:r>
          </a:p>
          <a:p>
            <a:pPr lvl="1">
              <a:spcAft>
                <a:spcPts val="600"/>
              </a:spcAft>
            </a:pPr>
            <a:r>
              <a:rPr lang="en-US" sz="2400" dirty="0">
                <a:solidFill>
                  <a:schemeClr val="tx1"/>
                </a:solidFill>
              </a:rPr>
              <a:t>Tiered pricing model.</a:t>
            </a:r>
          </a:p>
          <a:p>
            <a:pPr>
              <a:spcAft>
                <a:spcPts val="600"/>
              </a:spcAft>
            </a:pPr>
            <a:r>
              <a:rPr lang="en-US" sz="2800" dirty="0">
                <a:solidFill>
                  <a:schemeClr val="tx1"/>
                </a:solidFill>
              </a:rPr>
              <a:t>Rehost to Azure Virtual Machines</a:t>
            </a:r>
            <a:endParaRPr lang="en-US" sz="1400" dirty="0">
              <a:solidFill>
                <a:schemeClr val="tx1"/>
              </a:solidFill>
            </a:endParaRPr>
          </a:p>
          <a:p>
            <a:pPr lvl="1">
              <a:spcAft>
                <a:spcPts val="600"/>
              </a:spcAft>
            </a:pPr>
            <a:r>
              <a:rPr lang="en-US" sz="2400" dirty="0">
                <a:solidFill>
                  <a:schemeClr val="tx1"/>
                </a:solidFill>
              </a:rPr>
              <a:t>Flexibility and scalability of the cloud.</a:t>
            </a:r>
          </a:p>
          <a:p>
            <a:pPr lvl="1">
              <a:spcAft>
                <a:spcPts val="600"/>
              </a:spcAft>
            </a:pPr>
            <a:r>
              <a:rPr lang="en-US" sz="2400" dirty="0">
                <a:solidFill>
                  <a:schemeClr val="tx1"/>
                </a:solidFill>
              </a:rPr>
              <a:t>Take advantage of Azure Hybrid Benefits.</a:t>
            </a:r>
          </a:p>
          <a:p>
            <a:pPr lvl="1">
              <a:spcAft>
                <a:spcPts val="600"/>
              </a:spcAft>
            </a:pPr>
            <a:r>
              <a:rPr lang="en-US" sz="2400" dirty="0">
                <a:solidFill>
                  <a:schemeClr val="tx1"/>
                </a:solidFill>
              </a:rPr>
              <a:t>3 years of Extended Security Updates for Azure Virtual Machines at no charge.</a:t>
            </a:r>
          </a:p>
          <a:p>
            <a:pPr lvl="1">
              <a:spcAft>
                <a:spcPts val="600"/>
              </a:spcAft>
            </a:pPr>
            <a:r>
              <a:rPr lang="en-US" sz="2400" dirty="0">
                <a:solidFill>
                  <a:schemeClr val="tx1"/>
                </a:solidFill>
              </a:rPr>
              <a:t>Use the Azure TCO Calculator to estimate cost savings.</a:t>
            </a:r>
          </a:p>
        </p:txBody>
      </p:sp>
      <p:pic>
        <p:nvPicPr>
          <p:cNvPr id="4" name="Picture 3" descr="Image - Total Cost of Ownership (TCO) Calculator.  &#10;Image shows cost savings over a defined timeframe with a graph titled &quot;Total on-premises vs. Azure cost over time.">
            <a:extLst>
              <a:ext uri="{FF2B5EF4-FFF2-40B4-BE49-F238E27FC236}">
                <a16:creationId xmlns:a16="http://schemas.microsoft.com/office/drawing/2014/main" id="{3B90511C-C29D-402D-979E-FB8C2314C1C7}"/>
              </a:ext>
            </a:extLst>
          </p:cNvPr>
          <p:cNvPicPr>
            <a:picLocks noChangeAspect="1"/>
          </p:cNvPicPr>
          <p:nvPr/>
        </p:nvPicPr>
        <p:blipFill>
          <a:blip r:embed="rId3"/>
          <a:stretch>
            <a:fillRect/>
          </a:stretch>
        </p:blipFill>
        <p:spPr>
          <a:xfrm>
            <a:off x="7285899" y="1706881"/>
            <a:ext cx="4533342" cy="4172020"/>
          </a:xfrm>
          <a:prstGeom prst="rect">
            <a:avLst/>
          </a:prstGeom>
        </p:spPr>
      </p:pic>
    </p:spTree>
    <p:extLst>
      <p:ext uri="{BB962C8B-B14F-4D97-AF65-F5344CB8AC3E}">
        <p14:creationId xmlns:p14="http://schemas.microsoft.com/office/powerpoint/2010/main" val="17561747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1"/>
            <a:ext cx="11655840" cy="899665"/>
          </a:xfrm>
        </p:spPr>
        <p:txBody>
          <a:bodyPr>
            <a:normAutofit fontScale="90000"/>
          </a:bodyPr>
          <a:lstStyle/>
          <a:p>
            <a:r>
              <a:rPr lang="en-US" sz="4900" dirty="0">
                <a:solidFill>
                  <a:schemeClr val="tx1"/>
                </a:solidFill>
                <a:cs typeface="Segoe UI" panose="020B0502040204020203" pitchFamily="34" charset="0"/>
              </a:rPr>
              <a:t>Preferred solution – Migrate</a:t>
            </a:r>
            <a:br>
              <a:rPr lang="en-US" dirty="0">
                <a:solidFill>
                  <a:schemeClr val="tx1"/>
                </a:solidFill>
                <a:latin typeface="Segoe UI" panose="020B0502040204020203" pitchFamily="34" charset="0"/>
              </a:rPr>
            </a:br>
            <a:r>
              <a:rPr lang="en-US" sz="2800" dirty="0">
                <a:solidFill>
                  <a:schemeClr val="tx1"/>
                </a:solidFill>
                <a:latin typeface="Segoe UI" panose="020B0502040204020203" pitchFamily="34" charset="0"/>
              </a:rPr>
              <a:t>The migration phase can be broken out into four paths</a:t>
            </a:r>
          </a:p>
        </p:txBody>
      </p:sp>
      <p:pic>
        <p:nvPicPr>
          <p:cNvPr id="3" name="Picture 2" descr="Four paths for migration. Rehost, Refactor, Rearchitect and Rebuild">
            <a:extLst>
              <a:ext uri="{FF2B5EF4-FFF2-40B4-BE49-F238E27FC236}">
                <a16:creationId xmlns:a16="http://schemas.microsoft.com/office/drawing/2014/main" id="{B8325EFA-7858-4132-8EF6-3E859FD8BACF}"/>
              </a:ext>
            </a:extLst>
          </p:cNvPr>
          <p:cNvPicPr>
            <a:picLocks noChangeAspect="1"/>
          </p:cNvPicPr>
          <p:nvPr/>
        </p:nvPicPr>
        <p:blipFill>
          <a:blip r:embed="rId3"/>
          <a:stretch>
            <a:fillRect/>
          </a:stretch>
        </p:blipFill>
        <p:spPr>
          <a:xfrm>
            <a:off x="853784" y="1425710"/>
            <a:ext cx="11071296" cy="4974767"/>
          </a:xfrm>
          <a:prstGeom prst="rect">
            <a:avLst/>
          </a:prstGeom>
        </p:spPr>
      </p:pic>
    </p:spTree>
    <p:extLst>
      <p:ext uri="{BB962C8B-B14F-4D97-AF65-F5344CB8AC3E}">
        <p14:creationId xmlns:p14="http://schemas.microsoft.com/office/powerpoint/2010/main" val="333782144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Migrate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Rectangle 4">
            <a:extLst>
              <a:ext uri="{FF2B5EF4-FFF2-40B4-BE49-F238E27FC236}">
                <a16:creationId xmlns:a16="http://schemas.microsoft.com/office/drawing/2014/main" id="{D0924FBB-FCD4-42E3-BC61-226C0405AD34}"/>
              </a:ext>
            </a:extLst>
          </p:cNvPr>
          <p:cNvSpPr/>
          <p:nvPr/>
        </p:nvSpPr>
        <p:spPr>
          <a:xfrm>
            <a:off x="957941" y="1131278"/>
            <a:ext cx="2778035" cy="843909"/>
          </a:xfrm>
          <a:prstGeom prst="rect">
            <a:avLst/>
          </a:prstGeom>
          <a:noFill/>
          <a:ln w="25400">
            <a:noFill/>
            <a:miter lim="800000"/>
          </a:ln>
        </p:spPr>
        <p:style>
          <a:lnRef idx="2">
            <a:schemeClr val="accent1">
              <a:shade val="50000"/>
            </a:schemeClr>
          </a:lnRef>
          <a:fillRef idx="1">
            <a:schemeClr val="accent1"/>
          </a:fillRef>
          <a:effectRef idx="0">
            <a:schemeClr val="accent1"/>
          </a:effectRef>
          <a:fontRef idx="minor">
            <a:schemeClr val="lt1"/>
          </a:fontRef>
        </p:style>
        <p:txBody>
          <a:bodyPr lIns="731520" tIns="18288"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chemeClr val="tx1"/>
                </a:solidFill>
                <a:effectLst/>
                <a:uLnTx/>
                <a:uFillTx/>
                <a:latin typeface="Segoe UI Light"/>
                <a:ea typeface="+mn-ea"/>
                <a:cs typeface="+mn-cs"/>
              </a:rPr>
              <a:t>Rehost</a:t>
            </a:r>
            <a:r>
              <a:rPr kumimoji="0" lang="en-US" sz="2800" b="0" i="0" u="none" strike="noStrike" kern="1200" cap="none" spc="0" normalizeH="0" baseline="0" noProof="0" dirty="0">
                <a:ln>
                  <a:noFill/>
                </a:ln>
                <a:solidFill>
                  <a:schemeClr val="tx1"/>
                </a:solidFill>
                <a:effectLst/>
                <a:uLnTx/>
                <a:uFillTx/>
                <a:latin typeface="Segoe UI Ligh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schemeClr val="tx1"/>
                </a:solidFill>
                <a:effectLst/>
                <a:uLnTx/>
                <a:uFillTx/>
                <a:latin typeface="Segoe UI Light"/>
                <a:ea typeface="+mn-ea"/>
                <a:cs typeface="+mn-cs"/>
              </a:rPr>
              <a:t>(lift &amp; shift)</a:t>
            </a:r>
          </a:p>
        </p:txBody>
      </p:sp>
      <p:sp>
        <p:nvSpPr>
          <p:cNvPr id="6" name="network_3">
            <a:extLst>
              <a:ext uri="{FF2B5EF4-FFF2-40B4-BE49-F238E27FC236}">
                <a16:creationId xmlns:a16="http://schemas.microsoft.com/office/drawing/2014/main" id="{9CF519D8-EB57-4AEF-A09B-F3FA6FC280F8}"/>
              </a:ext>
              <a:ext uri="{C183D7F6-B498-43B3-948B-1728B52AA6E4}">
                <adec:decorative xmlns:adec="http://schemas.microsoft.com/office/drawing/2017/decorative" val="1"/>
              </a:ext>
            </a:extLst>
          </p:cNvPr>
          <p:cNvSpPr>
            <a:spLocks noChangeAspect="1" noEditPoints="1"/>
          </p:cNvSpPr>
          <p:nvPr/>
        </p:nvSpPr>
        <p:spPr bwMode="auto">
          <a:xfrm>
            <a:off x="709748" y="1189176"/>
            <a:ext cx="701641" cy="728114"/>
          </a:xfrm>
          <a:custGeom>
            <a:avLst/>
            <a:gdLst>
              <a:gd name="T0" fmla="*/ 136 w 270"/>
              <a:gd name="T1" fmla="*/ 281 h 281"/>
              <a:gd name="T2" fmla="*/ 71 w 270"/>
              <a:gd name="T3" fmla="*/ 281 h 281"/>
              <a:gd name="T4" fmla="*/ 71 w 270"/>
              <a:gd name="T5" fmla="*/ 240 h 281"/>
              <a:gd name="T6" fmla="*/ 115 w 270"/>
              <a:gd name="T7" fmla="*/ 240 h 281"/>
              <a:gd name="T8" fmla="*/ 115 w 270"/>
              <a:gd name="T9" fmla="*/ 218 h 281"/>
              <a:gd name="T10" fmla="*/ 157 w 270"/>
              <a:gd name="T11" fmla="*/ 218 h 281"/>
              <a:gd name="T12" fmla="*/ 157 w 270"/>
              <a:gd name="T13" fmla="*/ 240 h 281"/>
              <a:gd name="T14" fmla="*/ 198 w 270"/>
              <a:gd name="T15" fmla="*/ 240 h 281"/>
              <a:gd name="T16" fmla="*/ 198 w 270"/>
              <a:gd name="T17" fmla="*/ 281 h 281"/>
              <a:gd name="T18" fmla="*/ 136 w 270"/>
              <a:gd name="T19" fmla="*/ 281 h 281"/>
              <a:gd name="T20" fmla="*/ 71 w 270"/>
              <a:gd name="T21" fmla="*/ 260 h 281"/>
              <a:gd name="T22" fmla="*/ 0 w 270"/>
              <a:gd name="T23" fmla="*/ 260 h 281"/>
              <a:gd name="T24" fmla="*/ 198 w 270"/>
              <a:gd name="T25" fmla="*/ 260 h 281"/>
              <a:gd name="T26" fmla="*/ 270 w 270"/>
              <a:gd name="T27" fmla="*/ 260 h 281"/>
              <a:gd name="T28" fmla="*/ 135 w 270"/>
              <a:gd name="T29" fmla="*/ 218 h 281"/>
              <a:gd name="T30" fmla="*/ 135 w 270"/>
              <a:gd name="T31" fmla="*/ 190 h 281"/>
              <a:gd name="T32" fmla="*/ 191 w 270"/>
              <a:gd name="T33" fmla="*/ 189 h 281"/>
              <a:gd name="T34" fmla="*/ 191 w 270"/>
              <a:gd name="T35" fmla="*/ 14 h 281"/>
              <a:gd name="T36" fmla="*/ 177 w 270"/>
              <a:gd name="T37" fmla="*/ 0 h 281"/>
              <a:gd name="T38" fmla="*/ 93 w 270"/>
              <a:gd name="T39" fmla="*/ 0 h 281"/>
              <a:gd name="T40" fmla="*/ 79 w 270"/>
              <a:gd name="T41" fmla="*/ 14 h 281"/>
              <a:gd name="T42" fmla="*/ 79 w 270"/>
              <a:gd name="T43" fmla="*/ 189 h 281"/>
              <a:gd name="T44" fmla="*/ 191 w 270"/>
              <a:gd name="T45" fmla="*/ 189 h 281"/>
              <a:gd name="T46" fmla="*/ 110 w 270"/>
              <a:gd name="T47" fmla="*/ 37 h 281"/>
              <a:gd name="T48" fmla="*/ 160 w 270"/>
              <a:gd name="T49" fmla="*/ 37 h 281"/>
              <a:gd name="T50" fmla="*/ 110 w 270"/>
              <a:gd name="T51" fmla="*/ 113 h 281"/>
              <a:gd name="T52" fmla="*/ 160 w 270"/>
              <a:gd name="T53" fmla="*/ 113 h 281"/>
              <a:gd name="T54" fmla="*/ 110 w 270"/>
              <a:gd name="T55" fmla="*/ 150 h 281"/>
              <a:gd name="T56" fmla="*/ 160 w 270"/>
              <a:gd name="T57" fmla="*/ 150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70" h="281">
                <a:moveTo>
                  <a:pt x="136" y="281"/>
                </a:moveTo>
                <a:cubicBezTo>
                  <a:pt x="71" y="281"/>
                  <a:pt x="71" y="281"/>
                  <a:pt x="71" y="281"/>
                </a:cubicBezTo>
                <a:cubicBezTo>
                  <a:pt x="71" y="240"/>
                  <a:pt x="71" y="240"/>
                  <a:pt x="71" y="240"/>
                </a:cubicBezTo>
                <a:cubicBezTo>
                  <a:pt x="115" y="240"/>
                  <a:pt x="115" y="240"/>
                  <a:pt x="115" y="240"/>
                </a:cubicBezTo>
                <a:cubicBezTo>
                  <a:pt x="115" y="218"/>
                  <a:pt x="115" y="218"/>
                  <a:pt x="115" y="218"/>
                </a:cubicBezTo>
                <a:cubicBezTo>
                  <a:pt x="157" y="218"/>
                  <a:pt x="157" y="218"/>
                  <a:pt x="157" y="218"/>
                </a:cubicBezTo>
                <a:cubicBezTo>
                  <a:pt x="157" y="240"/>
                  <a:pt x="157" y="240"/>
                  <a:pt x="157" y="240"/>
                </a:cubicBezTo>
                <a:cubicBezTo>
                  <a:pt x="198" y="240"/>
                  <a:pt x="198" y="240"/>
                  <a:pt x="198" y="240"/>
                </a:cubicBezTo>
                <a:cubicBezTo>
                  <a:pt x="198" y="281"/>
                  <a:pt x="198" y="281"/>
                  <a:pt x="198" y="281"/>
                </a:cubicBezTo>
                <a:lnTo>
                  <a:pt x="136" y="281"/>
                </a:lnTo>
                <a:close/>
                <a:moveTo>
                  <a:pt x="71" y="260"/>
                </a:moveTo>
                <a:cubicBezTo>
                  <a:pt x="0" y="260"/>
                  <a:pt x="0" y="260"/>
                  <a:pt x="0" y="260"/>
                </a:cubicBezTo>
                <a:moveTo>
                  <a:pt x="198" y="260"/>
                </a:moveTo>
                <a:cubicBezTo>
                  <a:pt x="270" y="260"/>
                  <a:pt x="270" y="260"/>
                  <a:pt x="270" y="260"/>
                </a:cubicBezTo>
                <a:moveTo>
                  <a:pt x="135" y="218"/>
                </a:moveTo>
                <a:cubicBezTo>
                  <a:pt x="135" y="190"/>
                  <a:pt x="135" y="190"/>
                  <a:pt x="135" y="190"/>
                </a:cubicBezTo>
                <a:moveTo>
                  <a:pt x="191" y="189"/>
                </a:moveTo>
                <a:cubicBezTo>
                  <a:pt x="191" y="14"/>
                  <a:pt x="191" y="14"/>
                  <a:pt x="191" y="14"/>
                </a:cubicBezTo>
                <a:cubicBezTo>
                  <a:pt x="191" y="6"/>
                  <a:pt x="185" y="0"/>
                  <a:pt x="177" y="0"/>
                </a:cubicBezTo>
                <a:cubicBezTo>
                  <a:pt x="93" y="0"/>
                  <a:pt x="93" y="0"/>
                  <a:pt x="93" y="0"/>
                </a:cubicBezTo>
                <a:cubicBezTo>
                  <a:pt x="85" y="0"/>
                  <a:pt x="79" y="6"/>
                  <a:pt x="79" y="14"/>
                </a:cubicBezTo>
                <a:cubicBezTo>
                  <a:pt x="79" y="189"/>
                  <a:pt x="79" y="189"/>
                  <a:pt x="79" y="189"/>
                </a:cubicBezTo>
                <a:lnTo>
                  <a:pt x="191" y="189"/>
                </a:lnTo>
                <a:close/>
                <a:moveTo>
                  <a:pt x="110" y="37"/>
                </a:moveTo>
                <a:cubicBezTo>
                  <a:pt x="160" y="37"/>
                  <a:pt x="160" y="37"/>
                  <a:pt x="160" y="37"/>
                </a:cubicBezTo>
                <a:moveTo>
                  <a:pt x="110" y="113"/>
                </a:moveTo>
                <a:cubicBezTo>
                  <a:pt x="160" y="113"/>
                  <a:pt x="160" y="113"/>
                  <a:pt x="160" y="113"/>
                </a:cubicBezTo>
                <a:moveTo>
                  <a:pt x="110" y="150"/>
                </a:moveTo>
                <a:cubicBezTo>
                  <a:pt x="160" y="150"/>
                  <a:pt x="160" y="150"/>
                  <a:pt x="160" y="15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353535"/>
              </a:solidFill>
              <a:effectLst/>
              <a:uLnTx/>
              <a:uFillTx/>
              <a:latin typeface="Segoe UI Semilight"/>
              <a:ea typeface="+mn-ea"/>
              <a:cs typeface="+mn-cs"/>
            </a:endParaRPr>
          </a:p>
        </p:txBody>
      </p:sp>
      <p:sp>
        <p:nvSpPr>
          <p:cNvPr id="3" name="Content Placeholder 2"/>
          <p:cNvSpPr>
            <a:spLocks noGrp="1"/>
          </p:cNvSpPr>
          <p:nvPr>
            <p:ph type="body" sz="quarter" idx="10"/>
          </p:nvPr>
        </p:nvSpPr>
        <p:spPr>
          <a:xfrm>
            <a:off x="269239" y="2116183"/>
            <a:ext cx="5626317" cy="4510911"/>
          </a:xfrm>
        </p:spPr>
        <p:txBody>
          <a:bodyPr>
            <a:noAutofit/>
          </a:bodyPr>
          <a:lstStyle/>
          <a:p>
            <a:pPr>
              <a:spcAft>
                <a:spcPts val="600"/>
              </a:spcAft>
            </a:pPr>
            <a:r>
              <a:rPr lang="en-US" sz="2400" dirty="0">
                <a:solidFill>
                  <a:schemeClr val="tx1"/>
                </a:solidFill>
              </a:rPr>
              <a:t>No code changes</a:t>
            </a:r>
          </a:p>
          <a:p>
            <a:pPr>
              <a:spcAft>
                <a:spcPts val="600"/>
              </a:spcAft>
            </a:pPr>
            <a:r>
              <a:rPr lang="en-US" sz="2400" dirty="0">
                <a:solidFill>
                  <a:schemeClr val="tx1"/>
                </a:solidFill>
              </a:rPr>
              <a:t>Applications migrated as-is</a:t>
            </a:r>
          </a:p>
          <a:p>
            <a:pPr>
              <a:spcAft>
                <a:spcPts val="600"/>
              </a:spcAft>
            </a:pPr>
            <a:r>
              <a:rPr lang="en-US" sz="2400" dirty="0">
                <a:solidFill>
                  <a:schemeClr val="tx1"/>
                </a:solidFill>
              </a:rPr>
              <a:t>Fast migration</a:t>
            </a:r>
          </a:p>
          <a:p>
            <a:pPr>
              <a:spcAft>
                <a:spcPts val="600"/>
              </a:spcAft>
            </a:pPr>
            <a:r>
              <a:rPr lang="en-US" sz="2400" dirty="0">
                <a:solidFill>
                  <a:schemeClr val="tx1"/>
                </a:solidFill>
              </a:rPr>
              <a:t>Low risk</a:t>
            </a:r>
          </a:p>
          <a:p>
            <a:pPr>
              <a:spcAft>
                <a:spcPts val="600"/>
              </a:spcAft>
            </a:pPr>
            <a:r>
              <a:rPr lang="en-US" sz="2400" dirty="0">
                <a:solidFill>
                  <a:schemeClr val="tx1"/>
                </a:solidFill>
              </a:rPr>
              <a:t>Use when:</a:t>
            </a:r>
          </a:p>
          <a:p>
            <a:pPr lvl="1">
              <a:spcAft>
                <a:spcPts val="600"/>
              </a:spcAft>
            </a:pPr>
            <a:r>
              <a:rPr lang="en-US" sz="1900" dirty="0">
                <a:solidFill>
                  <a:schemeClr val="tx1"/>
                </a:solidFill>
              </a:rPr>
              <a:t>Need to migrate quickly</a:t>
            </a:r>
          </a:p>
          <a:p>
            <a:pPr lvl="1">
              <a:spcAft>
                <a:spcPts val="600"/>
              </a:spcAft>
            </a:pPr>
            <a:r>
              <a:rPr lang="en-US" sz="1900" dirty="0">
                <a:solidFill>
                  <a:schemeClr val="tx1"/>
                </a:solidFill>
              </a:rPr>
              <a:t>Apps already architected for IaaS</a:t>
            </a:r>
          </a:p>
          <a:p>
            <a:pPr lvl="1">
              <a:spcAft>
                <a:spcPts val="600"/>
              </a:spcAft>
            </a:pPr>
            <a:r>
              <a:rPr lang="en-US" sz="1900" dirty="0">
                <a:solidFill>
                  <a:schemeClr val="tx1"/>
                </a:solidFill>
              </a:rPr>
              <a:t>Changes not needed in application</a:t>
            </a:r>
          </a:p>
          <a:p>
            <a:pPr lvl="1">
              <a:spcAft>
                <a:spcPts val="600"/>
              </a:spcAft>
            </a:pPr>
            <a:r>
              <a:rPr lang="en-US" sz="1900" dirty="0">
                <a:solidFill>
                  <a:schemeClr val="tx1"/>
                </a:solidFill>
              </a:rPr>
              <a:t>Requirements of application can only be met with IaaS.</a:t>
            </a:r>
          </a:p>
          <a:p>
            <a:pPr lvl="1">
              <a:spcAft>
                <a:spcPts val="600"/>
              </a:spcAft>
            </a:pPr>
            <a:r>
              <a:rPr lang="en-US" sz="1900" dirty="0">
                <a:solidFill>
                  <a:schemeClr val="tx1"/>
                </a:solidFill>
              </a:rPr>
              <a:t>Cannot change application code</a:t>
            </a:r>
          </a:p>
          <a:p>
            <a:pPr lvl="1">
              <a:spcAft>
                <a:spcPts val="600"/>
              </a:spcAft>
            </a:pPr>
            <a:endParaRPr lang="en-US" sz="2000" dirty="0">
              <a:solidFill>
                <a:schemeClr val="tx1"/>
              </a:solidFill>
            </a:endParaRPr>
          </a:p>
        </p:txBody>
      </p:sp>
      <p:pic>
        <p:nvPicPr>
          <p:cNvPr id="4" name="Picture 3" descr="Graphic depicting the migration of on premises workloads to Azure Virtual Machines via Azure Site Recovery and database migrations from  various types of databases to Azure Virtual Machines via the Azure Database Migration Service">
            <a:extLst>
              <a:ext uri="{FF2B5EF4-FFF2-40B4-BE49-F238E27FC236}">
                <a16:creationId xmlns:a16="http://schemas.microsoft.com/office/drawing/2014/main" id="{0DC4B240-AE7F-4891-8C85-8D1B16013287}"/>
              </a:ext>
            </a:extLst>
          </p:cNvPr>
          <p:cNvPicPr>
            <a:picLocks noChangeAspect="1"/>
          </p:cNvPicPr>
          <p:nvPr/>
        </p:nvPicPr>
        <p:blipFill>
          <a:blip r:embed="rId3"/>
          <a:stretch>
            <a:fillRect/>
          </a:stretch>
        </p:blipFill>
        <p:spPr>
          <a:xfrm>
            <a:off x="6712032" y="1032504"/>
            <a:ext cx="4657748" cy="5303980"/>
          </a:xfrm>
          <a:prstGeom prst="rect">
            <a:avLst/>
          </a:prstGeom>
        </p:spPr>
      </p:pic>
    </p:spTree>
    <p:extLst>
      <p:ext uri="{BB962C8B-B14F-4D97-AF65-F5344CB8AC3E}">
        <p14:creationId xmlns:p14="http://schemas.microsoft.com/office/powerpoint/2010/main" val="124968038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Migrate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8" name="PageEdit_EFB8">
            <a:extLst>
              <a:ext uri="{FF2B5EF4-FFF2-40B4-BE49-F238E27FC236}">
                <a16:creationId xmlns:a16="http://schemas.microsoft.com/office/drawing/2014/main" id="{3F3850BF-25AF-4569-B77E-0843F1BEEF73}"/>
              </a:ext>
              <a:ext uri="{C183D7F6-B498-43B3-948B-1728B52AA6E4}">
                <adec:decorative xmlns:adec="http://schemas.microsoft.com/office/drawing/2017/decorative" val="1"/>
              </a:ext>
            </a:extLst>
          </p:cNvPr>
          <p:cNvSpPr>
            <a:spLocks noChangeAspect="1" noEditPoints="1"/>
          </p:cNvSpPr>
          <p:nvPr/>
        </p:nvSpPr>
        <p:spPr bwMode="auto">
          <a:xfrm>
            <a:off x="898597" y="1330172"/>
            <a:ext cx="538316" cy="573963"/>
          </a:xfrm>
          <a:custGeom>
            <a:avLst/>
            <a:gdLst>
              <a:gd name="T0" fmla="*/ 3009 w 3537"/>
              <a:gd name="T1" fmla="*/ 1005 h 3770"/>
              <a:gd name="T2" fmla="*/ 2006 w 3537"/>
              <a:gd name="T3" fmla="*/ 1005 h 3770"/>
              <a:gd name="T4" fmla="*/ 2006 w 3537"/>
              <a:gd name="T5" fmla="*/ 0 h 3770"/>
              <a:gd name="T6" fmla="*/ 3009 w 3537"/>
              <a:gd name="T7" fmla="*/ 1360 h 3770"/>
              <a:gd name="T8" fmla="*/ 3009 w 3537"/>
              <a:gd name="T9" fmla="*/ 1005 h 3770"/>
              <a:gd name="T10" fmla="*/ 2006 w 3537"/>
              <a:gd name="T11" fmla="*/ 0 h 3770"/>
              <a:gd name="T12" fmla="*/ 0 w 3537"/>
              <a:gd name="T13" fmla="*/ 0 h 3770"/>
              <a:gd name="T14" fmla="*/ 0 w 3537"/>
              <a:gd name="T15" fmla="*/ 3770 h 3770"/>
              <a:gd name="T16" fmla="*/ 1078 w 3537"/>
              <a:gd name="T17" fmla="*/ 3770 h 3770"/>
              <a:gd name="T18" fmla="*/ 1551 w 3537"/>
              <a:gd name="T19" fmla="*/ 3723 h 3770"/>
              <a:gd name="T20" fmla="*/ 2053 w 3537"/>
              <a:gd name="T21" fmla="*/ 3597 h 3770"/>
              <a:gd name="T22" fmla="*/ 3433 w 3537"/>
              <a:gd name="T23" fmla="*/ 2211 h 3770"/>
              <a:gd name="T24" fmla="*/ 3433 w 3537"/>
              <a:gd name="T25" fmla="*/ 1834 h 3770"/>
              <a:gd name="T26" fmla="*/ 3245 w 3537"/>
              <a:gd name="T27" fmla="*/ 1759 h 3770"/>
              <a:gd name="T28" fmla="*/ 3057 w 3537"/>
              <a:gd name="T29" fmla="*/ 1834 h 3770"/>
              <a:gd name="T30" fmla="*/ 1677 w 3537"/>
              <a:gd name="T31" fmla="*/ 3220 h 3770"/>
              <a:gd name="T32" fmla="*/ 1551 w 3537"/>
              <a:gd name="T33" fmla="*/ 3723 h 37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37" h="3770">
                <a:moveTo>
                  <a:pt x="3009" y="1005"/>
                </a:moveTo>
                <a:cubicBezTo>
                  <a:pt x="2006" y="1005"/>
                  <a:pt x="2006" y="1005"/>
                  <a:pt x="2006" y="1005"/>
                </a:cubicBezTo>
                <a:cubicBezTo>
                  <a:pt x="2006" y="0"/>
                  <a:pt x="2006" y="0"/>
                  <a:pt x="2006" y="0"/>
                </a:cubicBezTo>
                <a:moveTo>
                  <a:pt x="3009" y="1360"/>
                </a:moveTo>
                <a:cubicBezTo>
                  <a:pt x="3009" y="1005"/>
                  <a:pt x="3009" y="1005"/>
                  <a:pt x="3009" y="1005"/>
                </a:cubicBezTo>
                <a:cubicBezTo>
                  <a:pt x="2006" y="0"/>
                  <a:pt x="2006" y="0"/>
                  <a:pt x="2006" y="0"/>
                </a:cubicBezTo>
                <a:cubicBezTo>
                  <a:pt x="0" y="0"/>
                  <a:pt x="0" y="0"/>
                  <a:pt x="0" y="0"/>
                </a:cubicBezTo>
                <a:cubicBezTo>
                  <a:pt x="0" y="3770"/>
                  <a:pt x="0" y="3770"/>
                  <a:pt x="0" y="3770"/>
                </a:cubicBezTo>
                <a:cubicBezTo>
                  <a:pt x="1078" y="3770"/>
                  <a:pt x="1078" y="3770"/>
                  <a:pt x="1078" y="3770"/>
                </a:cubicBezTo>
                <a:moveTo>
                  <a:pt x="1551" y="3723"/>
                </a:moveTo>
                <a:cubicBezTo>
                  <a:pt x="2053" y="3597"/>
                  <a:pt x="2053" y="3597"/>
                  <a:pt x="2053" y="3597"/>
                </a:cubicBezTo>
                <a:cubicBezTo>
                  <a:pt x="3433" y="2211"/>
                  <a:pt x="3433" y="2211"/>
                  <a:pt x="3433" y="2211"/>
                </a:cubicBezTo>
                <a:cubicBezTo>
                  <a:pt x="3537" y="2107"/>
                  <a:pt x="3537" y="1938"/>
                  <a:pt x="3433" y="1834"/>
                </a:cubicBezTo>
                <a:cubicBezTo>
                  <a:pt x="3386" y="1786"/>
                  <a:pt x="3317" y="1759"/>
                  <a:pt x="3245" y="1759"/>
                </a:cubicBezTo>
                <a:cubicBezTo>
                  <a:pt x="3172" y="1759"/>
                  <a:pt x="3104" y="1786"/>
                  <a:pt x="3057" y="1834"/>
                </a:cubicBezTo>
                <a:cubicBezTo>
                  <a:pt x="1677" y="3220"/>
                  <a:pt x="1677" y="3220"/>
                  <a:pt x="1677" y="3220"/>
                </a:cubicBezTo>
                <a:lnTo>
                  <a:pt x="1551" y="3723"/>
                </a:lnTo>
                <a:close/>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353535"/>
              </a:solidFill>
              <a:effectLst/>
              <a:uLnTx/>
              <a:uFillTx/>
              <a:latin typeface="Segoe UI Semilight"/>
              <a:ea typeface="+mn-ea"/>
              <a:cs typeface="+mn-cs"/>
            </a:endParaRPr>
          </a:p>
        </p:txBody>
      </p:sp>
      <p:sp>
        <p:nvSpPr>
          <p:cNvPr id="7" name="Rectangle 6">
            <a:extLst>
              <a:ext uri="{FF2B5EF4-FFF2-40B4-BE49-F238E27FC236}">
                <a16:creationId xmlns:a16="http://schemas.microsoft.com/office/drawing/2014/main" id="{B165FA18-289C-4EFB-AE2B-BE85F4F369A0}"/>
              </a:ext>
            </a:extLst>
          </p:cNvPr>
          <p:cNvSpPr/>
          <p:nvPr/>
        </p:nvSpPr>
        <p:spPr>
          <a:xfrm>
            <a:off x="1060534" y="1175633"/>
            <a:ext cx="2485744" cy="883040"/>
          </a:xfrm>
          <a:prstGeom prst="rect">
            <a:avLst/>
          </a:prstGeom>
          <a:noFill/>
          <a:ln w="25400">
            <a:noFill/>
            <a:miter lim="800000"/>
          </a:ln>
        </p:spPr>
        <p:style>
          <a:lnRef idx="2">
            <a:schemeClr val="accent1">
              <a:shade val="50000"/>
            </a:schemeClr>
          </a:lnRef>
          <a:fillRef idx="1">
            <a:schemeClr val="accent1"/>
          </a:fillRef>
          <a:effectRef idx="0">
            <a:schemeClr val="accent1"/>
          </a:effectRef>
          <a:fontRef idx="minor">
            <a:schemeClr val="lt1"/>
          </a:fontRef>
        </p:style>
        <p:txBody>
          <a:bodyPr lIns="731520" tIns="18288"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chemeClr val="tx1"/>
                </a:solidFill>
                <a:effectLst/>
                <a:uLnTx/>
                <a:uFillTx/>
                <a:latin typeface="Segoe UI Light"/>
                <a:ea typeface="+mn-ea"/>
                <a:cs typeface="+mn-cs"/>
              </a:rPr>
              <a:t>Refactor</a:t>
            </a:r>
          </a:p>
        </p:txBody>
      </p:sp>
      <p:sp>
        <p:nvSpPr>
          <p:cNvPr id="3" name="Content Placeholder 2"/>
          <p:cNvSpPr>
            <a:spLocks noGrp="1"/>
          </p:cNvSpPr>
          <p:nvPr>
            <p:ph type="body" sz="quarter" idx="10"/>
          </p:nvPr>
        </p:nvSpPr>
        <p:spPr>
          <a:xfrm>
            <a:off x="269238" y="2116183"/>
            <a:ext cx="6088307" cy="4510911"/>
          </a:xfrm>
        </p:spPr>
        <p:txBody>
          <a:bodyPr>
            <a:noAutofit/>
          </a:bodyPr>
          <a:lstStyle/>
          <a:p>
            <a:pPr>
              <a:spcAft>
                <a:spcPts val="600"/>
              </a:spcAft>
            </a:pPr>
            <a:r>
              <a:rPr lang="en-US" sz="2400" dirty="0">
                <a:solidFill>
                  <a:schemeClr val="tx1"/>
                </a:solidFill>
              </a:rPr>
              <a:t>"Repackaging"</a:t>
            </a:r>
          </a:p>
          <a:p>
            <a:pPr>
              <a:spcAft>
                <a:spcPts val="600"/>
              </a:spcAft>
            </a:pPr>
            <a:r>
              <a:rPr lang="en-US" sz="2400" dirty="0">
                <a:solidFill>
                  <a:schemeClr val="tx1"/>
                </a:solidFill>
              </a:rPr>
              <a:t>Migrate to PaaS with minimal changes.</a:t>
            </a:r>
          </a:p>
          <a:p>
            <a:pPr>
              <a:spcAft>
                <a:spcPts val="600"/>
              </a:spcAft>
            </a:pPr>
            <a:r>
              <a:rPr lang="en-US" sz="2400" dirty="0">
                <a:solidFill>
                  <a:schemeClr val="tx1"/>
                </a:solidFill>
              </a:rPr>
              <a:t>Take better advantage of the cloud.</a:t>
            </a:r>
          </a:p>
          <a:p>
            <a:pPr>
              <a:spcAft>
                <a:spcPts val="600"/>
              </a:spcAft>
            </a:pPr>
            <a:r>
              <a:rPr lang="en-US" sz="2400" dirty="0">
                <a:solidFill>
                  <a:schemeClr val="tx1"/>
                </a:solidFill>
              </a:rPr>
              <a:t>Use when:</a:t>
            </a:r>
          </a:p>
          <a:p>
            <a:pPr lvl="1">
              <a:spcAft>
                <a:spcPts val="600"/>
              </a:spcAft>
            </a:pPr>
            <a:r>
              <a:rPr lang="en-US" sz="1900" dirty="0">
                <a:solidFill>
                  <a:schemeClr val="tx1"/>
                </a:solidFill>
              </a:rPr>
              <a:t>Need to use existing code base and skills</a:t>
            </a:r>
          </a:p>
          <a:p>
            <a:pPr lvl="1">
              <a:spcAft>
                <a:spcPts val="600"/>
              </a:spcAft>
            </a:pPr>
            <a:r>
              <a:rPr lang="en-US" sz="1900" dirty="0">
                <a:solidFill>
                  <a:schemeClr val="tx1"/>
                </a:solidFill>
              </a:rPr>
              <a:t>Application can be easily repackaged to work in Azure.</a:t>
            </a:r>
          </a:p>
          <a:p>
            <a:pPr lvl="1">
              <a:spcAft>
                <a:spcPts val="600"/>
              </a:spcAft>
            </a:pPr>
            <a:r>
              <a:rPr lang="en-US" sz="1900" dirty="0">
                <a:solidFill>
                  <a:schemeClr val="tx1"/>
                </a:solidFill>
              </a:rPr>
              <a:t>You want to apply DevOps practices in Azure</a:t>
            </a:r>
          </a:p>
          <a:p>
            <a:pPr lvl="1">
              <a:spcAft>
                <a:spcPts val="600"/>
              </a:spcAft>
            </a:pPr>
            <a:r>
              <a:rPr lang="en-US" sz="1900" dirty="0">
                <a:solidFill>
                  <a:schemeClr val="tx1"/>
                </a:solidFill>
              </a:rPr>
              <a:t>You are applying a container strategy to certain workloads.</a:t>
            </a:r>
          </a:p>
          <a:p>
            <a:pPr lvl="1">
              <a:spcAft>
                <a:spcPts val="600"/>
              </a:spcAft>
            </a:pPr>
            <a:endParaRPr lang="en-US" sz="2000" dirty="0">
              <a:solidFill>
                <a:schemeClr val="tx1"/>
              </a:solidFill>
            </a:endParaRPr>
          </a:p>
        </p:txBody>
      </p:sp>
      <p:pic>
        <p:nvPicPr>
          <p:cNvPr id="4" name="Picture 3" descr="Graphic depicting the refactoring of on premises workloads to Azure PaaS">
            <a:extLst>
              <a:ext uri="{FF2B5EF4-FFF2-40B4-BE49-F238E27FC236}">
                <a16:creationId xmlns:a16="http://schemas.microsoft.com/office/drawing/2014/main" id="{62EFBD67-01B5-49F5-A23C-168EB72C1230}"/>
              </a:ext>
            </a:extLst>
          </p:cNvPr>
          <p:cNvPicPr>
            <a:picLocks noChangeAspect="1"/>
          </p:cNvPicPr>
          <p:nvPr/>
        </p:nvPicPr>
        <p:blipFill>
          <a:blip r:embed="rId3"/>
          <a:stretch>
            <a:fillRect/>
          </a:stretch>
        </p:blipFill>
        <p:spPr>
          <a:xfrm>
            <a:off x="6688186" y="2089289"/>
            <a:ext cx="4651651" cy="2950720"/>
          </a:xfrm>
          <a:prstGeom prst="rect">
            <a:avLst/>
          </a:prstGeom>
        </p:spPr>
      </p:pic>
    </p:spTree>
    <p:extLst>
      <p:ext uri="{BB962C8B-B14F-4D97-AF65-F5344CB8AC3E}">
        <p14:creationId xmlns:p14="http://schemas.microsoft.com/office/powerpoint/2010/main" val="319636936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Migrate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6" name="Freeform 96">
            <a:extLst>
              <a:ext uri="{FF2B5EF4-FFF2-40B4-BE49-F238E27FC236}">
                <a16:creationId xmlns:a16="http://schemas.microsoft.com/office/drawing/2014/main" id="{DAB30C43-548C-4887-B20A-9D3D74BF2C04}"/>
              </a:ext>
              <a:ext uri="{C183D7F6-B498-43B3-948B-1728B52AA6E4}">
                <adec:decorative xmlns:adec="http://schemas.microsoft.com/office/drawing/2017/decorative" val="1"/>
              </a:ext>
            </a:extLst>
          </p:cNvPr>
          <p:cNvSpPr>
            <a:spLocks noChangeAspect="1" noEditPoints="1"/>
          </p:cNvSpPr>
          <p:nvPr/>
        </p:nvSpPr>
        <p:spPr bwMode="auto">
          <a:xfrm>
            <a:off x="765627" y="1301416"/>
            <a:ext cx="685817" cy="631473"/>
          </a:xfrm>
          <a:custGeom>
            <a:avLst/>
            <a:gdLst>
              <a:gd name="T0" fmla="*/ 224 w 356"/>
              <a:gd name="T1" fmla="*/ 273 h 328"/>
              <a:gd name="T2" fmla="*/ 181 w 356"/>
              <a:gd name="T3" fmla="*/ 295 h 328"/>
              <a:gd name="T4" fmla="*/ 181 w 356"/>
              <a:gd name="T5" fmla="*/ 328 h 328"/>
              <a:gd name="T6" fmla="*/ 121 w 356"/>
              <a:gd name="T7" fmla="*/ 328 h 328"/>
              <a:gd name="T8" fmla="*/ 121 w 356"/>
              <a:gd name="T9" fmla="*/ 291 h 328"/>
              <a:gd name="T10" fmla="*/ 57 w 356"/>
              <a:gd name="T11" fmla="*/ 254 h 328"/>
              <a:gd name="T12" fmla="*/ 28 w 356"/>
              <a:gd name="T13" fmla="*/ 269 h 328"/>
              <a:gd name="T14" fmla="*/ 0 w 356"/>
              <a:gd name="T15" fmla="*/ 214 h 328"/>
              <a:gd name="T16" fmla="*/ 28 w 356"/>
              <a:gd name="T17" fmla="*/ 199 h 328"/>
              <a:gd name="T18" fmla="*/ 21 w 356"/>
              <a:gd name="T19" fmla="*/ 162 h 328"/>
              <a:gd name="T20" fmla="*/ 28 w 356"/>
              <a:gd name="T21" fmla="*/ 125 h 328"/>
              <a:gd name="T22" fmla="*/ 0 w 356"/>
              <a:gd name="T23" fmla="*/ 111 h 328"/>
              <a:gd name="T24" fmla="*/ 28 w 356"/>
              <a:gd name="T25" fmla="*/ 55 h 328"/>
              <a:gd name="T26" fmla="*/ 57 w 356"/>
              <a:gd name="T27" fmla="*/ 70 h 328"/>
              <a:gd name="T28" fmla="*/ 121 w 356"/>
              <a:gd name="T29" fmla="*/ 33 h 328"/>
              <a:gd name="T30" fmla="*/ 121 w 356"/>
              <a:gd name="T31" fmla="*/ 0 h 328"/>
              <a:gd name="T32" fmla="*/ 181 w 356"/>
              <a:gd name="T33" fmla="*/ 0 h 328"/>
              <a:gd name="T34" fmla="*/ 181 w 356"/>
              <a:gd name="T35" fmla="*/ 30 h 328"/>
              <a:gd name="T36" fmla="*/ 249 w 356"/>
              <a:gd name="T37" fmla="*/ 70 h 328"/>
              <a:gd name="T38" fmla="*/ 274 w 356"/>
              <a:gd name="T39" fmla="*/ 55 h 328"/>
              <a:gd name="T40" fmla="*/ 306 w 356"/>
              <a:gd name="T41" fmla="*/ 111 h 328"/>
              <a:gd name="T42" fmla="*/ 277 w 356"/>
              <a:gd name="T43" fmla="*/ 125 h 328"/>
              <a:gd name="T44" fmla="*/ 282 w 356"/>
              <a:gd name="T45" fmla="*/ 162 h 328"/>
              <a:gd name="T46" fmla="*/ 279 w 356"/>
              <a:gd name="T47" fmla="*/ 188 h 328"/>
              <a:gd name="T48" fmla="*/ 186 w 356"/>
              <a:gd name="T49" fmla="*/ 100 h 328"/>
              <a:gd name="T50" fmla="*/ 150 w 356"/>
              <a:gd name="T51" fmla="*/ 89 h 328"/>
              <a:gd name="T52" fmla="*/ 75 w 356"/>
              <a:gd name="T53" fmla="*/ 166 h 328"/>
              <a:gd name="T54" fmla="*/ 107 w 356"/>
              <a:gd name="T55" fmla="*/ 231 h 328"/>
              <a:gd name="T56" fmla="*/ 209 w 356"/>
              <a:gd name="T57" fmla="*/ 238 h 328"/>
              <a:gd name="T58" fmla="*/ 310 w 356"/>
              <a:gd name="T59" fmla="*/ 302 h 328"/>
              <a:gd name="T60" fmla="*/ 348 w 356"/>
              <a:gd name="T61" fmla="*/ 294 h 328"/>
              <a:gd name="T62" fmla="*/ 340 w 356"/>
              <a:gd name="T63" fmla="*/ 256 h 328"/>
              <a:gd name="T64" fmla="*/ 237 w 356"/>
              <a:gd name="T65" fmla="*/ 195 h 328"/>
              <a:gd name="T66" fmla="*/ 235 w 356"/>
              <a:gd name="T67" fmla="*/ 194 h 328"/>
              <a:gd name="T68" fmla="*/ 234 w 356"/>
              <a:gd name="T69" fmla="*/ 179 h 328"/>
              <a:gd name="T70" fmla="*/ 172 w 356"/>
              <a:gd name="T71" fmla="*/ 139 h 328"/>
              <a:gd name="T72" fmla="*/ 145 w 356"/>
              <a:gd name="T73" fmla="*/ 153 h 328"/>
              <a:gd name="T74" fmla="*/ 194 w 356"/>
              <a:gd name="T75" fmla="*/ 183 h 328"/>
              <a:gd name="T76" fmla="*/ 182 w 356"/>
              <a:gd name="T77" fmla="*/ 199 h 328"/>
              <a:gd name="T78" fmla="*/ 135 w 356"/>
              <a:gd name="T79" fmla="*/ 169 h 328"/>
              <a:gd name="T80" fmla="*/ 132 w 356"/>
              <a:gd name="T81" fmla="*/ 201 h 328"/>
              <a:gd name="T82" fmla="*/ 194 w 356"/>
              <a:gd name="T83" fmla="*/ 241 h 328"/>
              <a:gd name="T84" fmla="*/ 207 w 356"/>
              <a:gd name="T85" fmla="*/ 237 h 328"/>
              <a:gd name="T86" fmla="*/ 209 w 356"/>
              <a:gd name="T87" fmla="*/ 238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56" h="328">
                <a:moveTo>
                  <a:pt x="224" y="273"/>
                </a:moveTo>
                <a:cubicBezTo>
                  <a:pt x="213" y="284"/>
                  <a:pt x="195" y="291"/>
                  <a:pt x="181" y="295"/>
                </a:cubicBezTo>
                <a:cubicBezTo>
                  <a:pt x="181" y="295"/>
                  <a:pt x="181" y="295"/>
                  <a:pt x="181" y="328"/>
                </a:cubicBezTo>
                <a:cubicBezTo>
                  <a:pt x="181" y="328"/>
                  <a:pt x="181" y="328"/>
                  <a:pt x="121" y="328"/>
                </a:cubicBezTo>
                <a:cubicBezTo>
                  <a:pt x="121" y="328"/>
                  <a:pt x="121" y="328"/>
                  <a:pt x="121" y="291"/>
                </a:cubicBezTo>
                <a:cubicBezTo>
                  <a:pt x="96" y="287"/>
                  <a:pt x="75" y="273"/>
                  <a:pt x="57" y="254"/>
                </a:cubicBezTo>
                <a:cubicBezTo>
                  <a:pt x="57" y="254"/>
                  <a:pt x="57" y="254"/>
                  <a:pt x="28" y="269"/>
                </a:cubicBezTo>
                <a:cubicBezTo>
                  <a:pt x="28" y="269"/>
                  <a:pt x="28" y="269"/>
                  <a:pt x="0" y="214"/>
                </a:cubicBezTo>
                <a:cubicBezTo>
                  <a:pt x="0" y="214"/>
                  <a:pt x="0" y="214"/>
                  <a:pt x="28" y="199"/>
                </a:cubicBezTo>
                <a:cubicBezTo>
                  <a:pt x="25" y="188"/>
                  <a:pt x="21" y="177"/>
                  <a:pt x="21" y="162"/>
                </a:cubicBezTo>
                <a:cubicBezTo>
                  <a:pt x="21" y="151"/>
                  <a:pt x="25" y="136"/>
                  <a:pt x="28" y="125"/>
                </a:cubicBezTo>
                <a:cubicBezTo>
                  <a:pt x="28" y="125"/>
                  <a:pt x="28" y="125"/>
                  <a:pt x="0" y="111"/>
                </a:cubicBezTo>
                <a:cubicBezTo>
                  <a:pt x="0" y="111"/>
                  <a:pt x="0" y="111"/>
                  <a:pt x="28" y="55"/>
                </a:cubicBezTo>
                <a:cubicBezTo>
                  <a:pt x="28" y="55"/>
                  <a:pt x="28" y="55"/>
                  <a:pt x="57" y="70"/>
                </a:cubicBezTo>
                <a:cubicBezTo>
                  <a:pt x="75" y="52"/>
                  <a:pt x="96" y="37"/>
                  <a:pt x="121" y="33"/>
                </a:cubicBezTo>
                <a:cubicBezTo>
                  <a:pt x="121" y="33"/>
                  <a:pt x="121" y="33"/>
                  <a:pt x="121" y="0"/>
                </a:cubicBezTo>
                <a:cubicBezTo>
                  <a:pt x="121" y="0"/>
                  <a:pt x="121" y="0"/>
                  <a:pt x="181" y="0"/>
                </a:cubicBezTo>
                <a:cubicBezTo>
                  <a:pt x="181" y="0"/>
                  <a:pt x="181" y="0"/>
                  <a:pt x="181" y="30"/>
                </a:cubicBezTo>
                <a:cubicBezTo>
                  <a:pt x="206" y="37"/>
                  <a:pt x="231" y="52"/>
                  <a:pt x="249" y="70"/>
                </a:cubicBezTo>
                <a:cubicBezTo>
                  <a:pt x="249" y="70"/>
                  <a:pt x="249" y="70"/>
                  <a:pt x="274" y="55"/>
                </a:cubicBezTo>
                <a:cubicBezTo>
                  <a:pt x="274" y="55"/>
                  <a:pt x="274" y="55"/>
                  <a:pt x="306" y="111"/>
                </a:cubicBezTo>
                <a:cubicBezTo>
                  <a:pt x="306" y="111"/>
                  <a:pt x="306" y="111"/>
                  <a:pt x="277" y="125"/>
                </a:cubicBezTo>
                <a:cubicBezTo>
                  <a:pt x="281" y="136"/>
                  <a:pt x="282" y="150"/>
                  <a:pt x="282" y="162"/>
                </a:cubicBezTo>
                <a:cubicBezTo>
                  <a:pt x="282" y="169"/>
                  <a:pt x="282" y="178"/>
                  <a:pt x="279" y="188"/>
                </a:cubicBezTo>
                <a:moveTo>
                  <a:pt x="186" y="100"/>
                </a:moveTo>
                <a:cubicBezTo>
                  <a:pt x="176" y="93"/>
                  <a:pt x="165" y="89"/>
                  <a:pt x="150" y="89"/>
                </a:cubicBezTo>
                <a:cubicBezTo>
                  <a:pt x="107" y="89"/>
                  <a:pt x="75" y="126"/>
                  <a:pt x="75" y="166"/>
                </a:cubicBezTo>
                <a:cubicBezTo>
                  <a:pt x="75" y="195"/>
                  <a:pt x="85" y="217"/>
                  <a:pt x="107" y="231"/>
                </a:cubicBezTo>
                <a:moveTo>
                  <a:pt x="209" y="238"/>
                </a:moveTo>
                <a:cubicBezTo>
                  <a:pt x="310" y="302"/>
                  <a:pt x="310" y="302"/>
                  <a:pt x="310" y="302"/>
                </a:cubicBezTo>
                <a:cubicBezTo>
                  <a:pt x="323" y="310"/>
                  <a:pt x="340" y="307"/>
                  <a:pt x="348" y="294"/>
                </a:cubicBezTo>
                <a:cubicBezTo>
                  <a:pt x="356" y="282"/>
                  <a:pt x="353" y="265"/>
                  <a:pt x="340" y="256"/>
                </a:cubicBezTo>
                <a:cubicBezTo>
                  <a:pt x="237" y="195"/>
                  <a:pt x="237" y="195"/>
                  <a:pt x="237" y="195"/>
                </a:cubicBezTo>
                <a:cubicBezTo>
                  <a:pt x="235" y="194"/>
                  <a:pt x="235" y="194"/>
                  <a:pt x="235" y="194"/>
                </a:cubicBezTo>
                <a:cubicBezTo>
                  <a:pt x="236" y="189"/>
                  <a:pt x="235" y="184"/>
                  <a:pt x="234" y="179"/>
                </a:cubicBezTo>
                <a:cubicBezTo>
                  <a:pt x="228" y="151"/>
                  <a:pt x="200" y="132"/>
                  <a:pt x="172" y="139"/>
                </a:cubicBezTo>
                <a:cubicBezTo>
                  <a:pt x="162" y="141"/>
                  <a:pt x="152" y="146"/>
                  <a:pt x="145" y="153"/>
                </a:cubicBezTo>
                <a:cubicBezTo>
                  <a:pt x="194" y="183"/>
                  <a:pt x="194" y="183"/>
                  <a:pt x="194" y="183"/>
                </a:cubicBezTo>
                <a:cubicBezTo>
                  <a:pt x="182" y="199"/>
                  <a:pt x="182" y="199"/>
                  <a:pt x="182" y="199"/>
                </a:cubicBezTo>
                <a:cubicBezTo>
                  <a:pt x="135" y="169"/>
                  <a:pt x="135" y="169"/>
                  <a:pt x="135" y="169"/>
                </a:cubicBezTo>
                <a:cubicBezTo>
                  <a:pt x="131" y="179"/>
                  <a:pt x="129" y="190"/>
                  <a:pt x="132" y="201"/>
                </a:cubicBezTo>
                <a:cubicBezTo>
                  <a:pt x="138" y="229"/>
                  <a:pt x="165" y="247"/>
                  <a:pt x="194" y="241"/>
                </a:cubicBezTo>
                <a:cubicBezTo>
                  <a:pt x="198" y="240"/>
                  <a:pt x="203" y="239"/>
                  <a:pt x="207" y="237"/>
                </a:cubicBezTo>
                <a:lnTo>
                  <a:pt x="209" y="238"/>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gradFill>
                <a:gsLst>
                  <a:gs pos="0">
                    <a:srgbClr val="505050"/>
                  </a:gs>
                  <a:gs pos="100000">
                    <a:srgbClr val="505050"/>
                  </a:gs>
                </a:gsLst>
              </a:gradFill>
              <a:effectLst/>
              <a:uLnTx/>
              <a:uFillTx/>
              <a:latin typeface="Segoe UI Semilight"/>
              <a:ea typeface="+mn-ea"/>
              <a:cs typeface="+mn-cs"/>
            </a:endParaRPr>
          </a:p>
        </p:txBody>
      </p:sp>
      <p:sp>
        <p:nvSpPr>
          <p:cNvPr id="7" name="Rectangle 6">
            <a:extLst>
              <a:ext uri="{FF2B5EF4-FFF2-40B4-BE49-F238E27FC236}">
                <a16:creationId xmlns:a16="http://schemas.microsoft.com/office/drawing/2014/main" id="{B165FA18-289C-4EFB-AE2B-BE85F4F369A0}"/>
              </a:ext>
            </a:extLst>
          </p:cNvPr>
          <p:cNvSpPr/>
          <p:nvPr/>
        </p:nvSpPr>
        <p:spPr>
          <a:xfrm>
            <a:off x="1060534" y="1175633"/>
            <a:ext cx="2485744" cy="883040"/>
          </a:xfrm>
          <a:prstGeom prst="rect">
            <a:avLst/>
          </a:prstGeom>
          <a:noFill/>
          <a:ln w="25400">
            <a:noFill/>
            <a:miter lim="800000"/>
          </a:ln>
        </p:spPr>
        <p:style>
          <a:lnRef idx="2">
            <a:schemeClr val="accent1">
              <a:shade val="50000"/>
            </a:schemeClr>
          </a:lnRef>
          <a:fillRef idx="1">
            <a:schemeClr val="accent1"/>
          </a:fillRef>
          <a:effectRef idx="0">
            <a:schemeClr val="accent1"/>
          </a:effectRef>
          <a:fontRef idx="minor">
            <a:schemeClr val="lt1"/>
          </a:fontRef>
        </p:style>
        <p:txBody>
          <a:bodyPr lIns="731520" tIns="18288"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chemeClr val="tx1"/>
                </a:solidFill>
                <a:effectLst/>
                <a:uLnTx/>
                <a:uFillTx/>
                <a:latin typeface="Segoe UI Light"/>
                <a:ea typeface="+mn-ea"/>
                <a:cs typeface="+mn-cs"/>
              </a:rPr>
              <a:t>Rearchitect</a:t>
            </a:r>
          </a:p>
        </p:txBody>
      </p:sp>
      <p:sp>
        <p:nvSpPr>
          <p:cNvPr id="3" name="Content Placeholder 2"/>
          <p:cNvSpPr>
            <a:spLocks noGrp="1"/>
          </p:cNvSpPr>
          <p:nvPr>
            <p:ph type="body" sz="quarter" idx="10"/>
          </p:nvPr>
        </p:nvSpPr>
        <p:spPr>
          <a:xfrm>
            <a:off x="269239" y="2116183"/>
            <a:ext cx="6177046" cy="4510911"/>
          </a:xfrm>
        </p:spPr>
        <p:txBody>
          <a:bodyPr>
            <a:noAutofit/>
          </a:bodyPr>
          <a:lstStyle/>
          <a:p>
            <a:pPr>
              <a:spcAft>
                <a:spcPts val="600"/>
              </a:spcAft>
            </a:pPr>
            <a:r>
              <a:rPr lang="en-US" sz="2400" dirty="0">
                <a:solidFill>
                  <a:schemeClr val="tx1"/>
                </a:solidFill>
              </a:rPr>
              <a:t>Modify application code base to optimize for cloud.</a:t>
            </a:r>
          </a:p>
          <a:p>
            <a:pPr>
              <a:spcAft>
                <a:spcPts val="600"/>
              </a:spcAft>
            </a:pPr>
            <a:r>
              <a:rPr lang="en-US" sz="2400" dirty="0">
                <a:solidFill>
                  <a:schemeClr val="tx1"/>
                </a:solidFill>
              </a:rPr>
              <a:t>Use when:</a:t>
            </a:r>
          </a:p>
          <a:p>
            <a:pPr lvl="1">
              <a:spcAft>
                <a:spcPts val="600"/>
              </a:spcAft>
            </a:pPr>
            <a:r>
              <a:rPr lang="en-US" sz="1900" dirty="0">
                <a:solidFill>
                  <a:schemeClr val="tx1"/>
                </a:solidFill>
              </a:rPr>
              <a:t>Application needs a major revision to incorporate new functionality or work effectively in the cloud.</a:t>
            </a:r>
          </a:p>
          <a:p>
            <a:pPr lvl="1">
              <a:spcAft>
                <a:spcPts val="600"/>
              </a:spcAft>
            </a:pPr>
            <a:r>
              <a:rPr lang="en-US" sz="1900" dirty="0">
                <a:solidFill>
                  <a:schemeClr val="tx1"/>
                </a:solidFill>
              </a:rPr>
              <a:t>You want to make use of existing application investments.</a:t>
            </a:r>
          </a:p>
          <a:p>
            <a:pPr lvl="1">
              <a:spcAft>
                <a:spcPts val="600"/>
              </a:spcAft>
            </a:pPr>
            <a:r>
              <a:rPr lang="en-US" sz="1900" dirty="0">
                <a:solidFill>
                  <a:schemeClr val="tx1"/>
                </a:solidFill>
              </a:rPr>
              <a:t>You want to minimize the use of virtual machines.</a:t>
            </a:r>
          </a:p>
          <a:p>
            <a:pPr lvl="1">
              <a:spcAft>
                <a:spcPts val="600"/>
              </a:spcAft>
            </a:pPr>
            <a:r>
              <a:rPr lang="en-US" sz="1900" dirty="0">
                <a:solidFill>
                  <a:schemeClr val="tx1"/>
                </a:solidFill>
              </a:rPr>
              <a:t>You want to apply DevOps practices in Azure.</a:t>
            </a:r>
          </a:p>
          <a:p>
            <a:pPr lvl="1">
              <a:spcAft>
                <a:spcPts val="600"/>
              </a:spcAft>
            </a:pPr>
            <a:endParaRPr lang="en-US" sz="2000" dirty="0">
              <a:solidFill>
                <a:schemeClr val="tx1"/>
              </a:solidFill>
            </a:endParaRPr>
          </a:p>
        </p:txBody>
      </p:sp>
      <p:pic>
        <p:nvPicPr>
          <p:cNvPr id="4" name="Picture 3" descr="Graphic depicting the rearchtecting of on premises resources to Azure Kubernetes Service and Azure SQL Database.">
            <a:extLst>
              <a:ext uri="{FF2B5EF4-FFF2-40B4-BE49-F238E27FC236}">
                <a16:creationId xmlns:a16="http://schemas.microsoft.com/office/drawing/2014/main" id="{78F1F111-BBD7-42E9-B62F-BD8A3F4664B0}"/>
              </a:ext>
            </a:extLst>
          </p:cNvPr>
          <p:cNvPicPr>
            <a:picLocks noChangeAspect="1"/>
          </p:cNvPicPr>
          <p:nvPr/>
        </p:nvPicPr>
        <p:blipFill>
          <a:blip r:embed="rId3"/>
          <a:stretch>
            <a:fillRect/>
          </a:stretch>
        </p:blipFill>
        <p:spPr>
          <a:xfrm>
            <a:off x="6903339" y="2018332"/>
            <a:ext cx="4651651" cy="3054361"/>
          </a:xfrm>
          <a:prstGeom prst="rect">
            <a:avLst/>
          </a:prstGeom>
        </p:spPr>
      </p:pic>
    </p:spTree>
    <p:extLst>
      <p:ext uri="{BB962C8B-B14F-4D97-AF65-F5344CB8AC3E}">
        <p14:creationId xmlns:p14="http://schemas.microsoft.com/office/powerpoint/2010/main" val="24383705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Migrate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8" name="tool">
            <a:extLst>
              <a:ext uri="{FF2B5EF4-FFF2-40B4-BE49-F238E27FC236}">
                <a16:creationId xmlns:a16="http://schemas.microsoft.com/office/drawing/2014/main" id="{65708B82-681A-420F-A704-244D61C4EDF8}"/>
              </a:ext>
              <a:ext uri="{C183D7F6-B498-43B3-948B-1728B52AA6E4}">
                <adec:decorative xmlns:adec="http://schemas.microsoft.com/office/drawing/2017/decorative" val="1"/>
              </a:ext>
            </a:extLst>
          </p:cNvPr>
          <p:cNvSpPr>
            <a:spLocks noChangeAspect="1" noEditPoints="1"/>
          </p:cNvSpPr>
          <p:nvPr/>
        </p:nvSpPr>
        <p:spPr bwMode="auto">
          <a:xfrm>
            <a:off x="896305" y="1246686"/>
            <a:ext cx="497065" cy="700165"/>
          </a:xfrm>
          <a:custGeom>
            <a:avLst/>
            <a:gdLst>
              <a:gd name="T0" fmla="*/ 196 w 256"/>
              <a:gd name="T1" fmla="*/ 0 h 360"/>
              <a:gd name="T2" fmla="*/ 256 w 256"/>
              <a:gd name="T3" fmla="*/ 60 h 360"/>
              <a:gd name="T4" fmla="*/ 230 w 256"/>
              <a:gd name="T5" fmla="*/ 110 h 360"/>
              <a:gd name="T6" fmla="*/ 222 w 256"/>
              <a:gd name="T7" fmla="*/ 114 h 360"/>
              <a:gd name="T8" fmla="*/ 222 w 256"/>
              <a:gd name="T9" fmla="*/ 334 h 360"/>
              <a:gd name="T10" fmla="*/ 196 w 256"/>
              <a:gd name="T11" fmla="*/ 360 h 360"/>
              <a:gd name="T12" fmla="*/ 170 w 256"/>
              <a:gd name="T13" fmla="*/ 334 h 360"/>
              <a:gd name="T14" fmla="*/ 170 w 256"/>
              <a:gd name="T15" fmla="*/ 114 h 360"/>
              <a:gd name="T16" fmla="*/ 162 w 256"/>
              <a:gd name="T17" fmla="*/ 110 h 360"/>
              <a:gd name="T18" fmla="*/ 136 w 256"/>
              <a:gd name="T19" fmla="*/ 60 h 360"/>
              <a:gd name="T20" fmla="*/ 196 w 256"/>
              <a:gd name="T21" fmla="*/ 0 h 360"/>
              <a:gd name="T22" fmla="*/ 0 w 256"/>
              <a:gd name="T23" fmla="*/ 193 h 360"/>
              <a:gd name="T24" fmla="*/ 0 w 256"/>
              <a:gd name="T25" fmla="*/ 219 h 360"/>
              <a:gd name="T26" fmla="*/ 0 w 256"/>
              <a:gd name="T27" fmla="*/ 287 h 360"/>
              <a:gd name="T28" fmla="*/ 0 w 256"/>
              <a:gd name="T29" fmla="*/ 334 h 360"/>
              <a:gd name="T30" fmla="*/ 26 w 256"/>
              <a:gd name="T31" fmla="*/ 360 h 360"/>
              <a:gd name="T32" fmla="*/ 53 w 256"/>
              <a:gd name="T33" fmla="*/ 334 h 360"/>
              <a:gd name="T34" fmla="*/ 53 w 256"/>
              <a:gd name="T35" fmla="*/ 287 h 360"/>
              <a:gd name="T36" fmla="*/ 53 w 256"/>
              <a:gd name="T37" fmla="*/ 219 h 360"/>
              <a:gd name="T38" fmla="*/ 53 w 256"/>
              <a:gd name="T39" fmla="*/ 193 h 360"/>
              <a:gd name="T40" fmla="*/ 26 w 256"/>
              <a:gd name="T41" fmla="*/ 193 h 360"/>
              <a:gd name="T42" fmla="*/ 0 w 256"/>
              <a:gd name="T43" fmla="*/ 193 h 360"/>
              <a:gd name="T44" fmla="*/ 53 w 256"/>
              <a:gd name="T45" fmla="*/ 0 h 360"/>
              <a:gd name="T46" fmla="*/ 0 w 256"/>
              <a:gd name="T47" fmla="*/ 0 h 360"/>
              <a:gd name="T48" fmla="*/ 0 w 256"/>
              <a:gd name="T49" fmla="*/ 42 h 360"/>
              <a:gd name="T50" fmla="*/ 26 w 256"/>
              <a:gd name="T51" fmla="*/ 68 h 360"/>
              <a:gd name="T52" fmla="*/ 53 w 256"/>
              <a:gd name="T53" fmla="*/ 42 h 360"/>
              <a:gd name="T54" fmla="*/ 53 w 256"/>
              <a:gd name="T55" fmla="*/ 0 h 360"/>
              <a:gd name="T56" fmla="*/ 26 w 256"/>
              <a:gd name="T57" fmla="*/ 68 h 360"/>
              <a:gd name="T58" fmla="*/ 26 w 256"/>
              <a:gd name="T59" fmla="*/ 193 h 360"/>
              <a:gd name="T60" fmla="*/ 193 w 256"/>
              <a:gd name="T61" fmla="*/ 0 h 360"/>
              <a:gd name="T62" fmla="*/ 193 w 256"/>
              <a:gd name="T63" fmla="*/ 57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56" h="360">
                <a:moveTo>
                  <a:pt x="196" y="0"/>
                </a:moveTo>
                <a:cubicBezTo>
                  <a:pt x="229" y="0"/>
                  <a:pt x="256" y="27"/>
                  <a:pt x="256" y="60"/>
                </a:cubicBezTo>
                <a:cubicBezTo>
                  <a:pt x="256" y="81"/>
                  <a:pt x="246" y="99"/>
                  <a:pt x="230" y="110"/>
                </a:cubicBezTo>
                <a:cubicBezTo>
                  <a:pt x="222" y="114"/>
                  <a:pt x="222" y="114"/>
                  <a:pt x="222" y="114"/>
                </a:cubicBezTo>
                <a:cubicBezTo>
                  <a:pt x="222" y="334"/>
                  <a:pt x="222" y="334"/>
                  <a:pt x="222" y="334"/>
                </a:cubicBezTo>
                <a:cubicBezTo>
                  <a:pt x="222" y="348"/>
                  <a:pt x="210" y="360"/>
                  <a:pt x="196" y="360"/>
                </a:cubicBezTo>
                <a:cubicBezTo>
                  <a:pt x="182" y="360"/>
                  <a:pt x="170" y="348"/>
                  <a:pt x="170" y="334"/>
                </a:cubicBezTo>
                <a:cubicBezTo>
                  <a:pt x="170" y="114"/>
                  <a:pt x="170" y="114"/>
                  <a:pt x="170" y="114"/>
                </a:cubicBezTo>
                <a:cubicBezTo>
                  <a:pt x="162" y="110"/>
                  <a:pt x="162" y="110"/>
                  <a:pt x="162" y="110"/>
                </a:cubicBezTo>
                <a:cubicBezTo>
                  <a:pt x="147" y="99"/>
                  <a:pt x="136" y="81"/>
                  <a:pt x="136" y="60"/>
                </a:cubicBezTo>
                <a:cubicBezTo>
                  <a:pt x="136" y="27"/>
                  <a:pt x="163" y="0"/>
                  <a:pt x="196" y="0"/>
                </a:cubicBezTo>
                <a:close/>
                <a:moveTo>
                  <a:pt x="0" y="193"/>
                </a:moveTo>
                <a:cubicBezTo>
                  <a:pt x="0" y="219"/>
                  <a:pt x="0" y="219"/>
                  <a:pt x="0" y="219"/>
                </a:cubicBezTo>
                <a:cubicBezTo>
                  <a:pt x="0" y="287"/>
                  <a:pt x="0" y="287"/>
                  <a:pt x="0" y="287"/>
                </a:cubicBezTo>
                <a:cubicBezTo>
                  <a:pt x="0" y="334"/>
                  <a:pt x="0" y="334"/>
                  <a:pt x="0" y="334"/>
                </a:cubicBezTo>
                <a:cubicBezTo>
                  <a:pt x="0" y="348"/>
                  <a:pt x="12" y="360"/>
                  <a:pt x="26" y="360"/>
                </a:cubicBezTo>
                <a:cubicBezTo>
                  <a:pt x="41" y="360"/>
                  <a:pt x="53" y="348"/>
                  <a:pt x="53" y="334"/>
                </a:cubicBezTo>
                <a:cubicBezTo>
                  <a:pt x="53" y="287"/>
                  <a:pt x="53" y="287"/>
                  <a:pt x="53" y="287"/>
                </a:cubicBezTo>
                <a:cubicBezTo>
                  <a:pt x="53" y="219"/>
                  <a:pt x="53" y="219"/>
                  <a:pt x="53" y="219"/>
                </a:cubicBezTo>
                <a:cubicBezTo>
                  <a:pt x="53" y="193"/>
                  <a:pt x="53" y="193"/>
                  <a:pt x="53" y="193"/>
                </a:cubicBezTo>
                <a:cubicBezTo>
                  <a:pt x="26" y="193"/>
                  <a:pt x="26" y="193"/>
                  <a:pt x="26" y="193"/>
                </a:cubicBezTo>
                <a:cubicBezTo>
                  <a:pt x="0" y="193"/>
                  <a:pt x="0" y="193"/>
                  <a:pt x="0" y="193"/>
                </a:cubicBezTo>
                <a:close/>
                <a:moveTo>
                  <a:pt x="53" y="0"/>
                </a:moveTo>
                <a:cubicBezTo>
                  <a:pt x="0" y="0"/>
                  <a:pt x="0" y="0"/>
                  <a:pt x="0" y="0"/>
                </a:cubicBezTo>
                <a:cubicBezTo>
                  <a:pt x="0" y="42"/>
                  <a:pt x="0" y="42"/>
                  <a:pt x="0" y="42"/>
                </a:cubicBezTo>
                <a:cubicBezTo>
                  <a:pt x="26" y="68"/>
                  <a:pt x="26" y="68"/>
                  <a:pt x="26" y="68"/>
                </a:cubicBezTo>
                <a:cubicBezTo>
                  <a:pt x="53" y="42"/>
                  <a:pt x="53" y="42"/>
                  <a:pt x="53" y="42"/>
                </a:cubicBezTo>
                <a:cubicBezTo>
                  <a:pt x="53" y="0"/>
                  <a:pt x="53" y="0"/>
                  <a:pt x="53" y="0"/>
                </a:cubicBezTo>
                <a:close/>
                <a:moveTo>
                  <a:pt x="26" y="68"/>
                </a:moveTo>
                <a:cubicBezTo>
                  <a:pt x="26" y="193"/>
                  <a:pt x="26" y="193"/>
                  <a:pt x="26" y="193"/>
                </a:cubicBezTo>
                <a:moveTo>
                  <a:pt x="193" y="0"/>
                </a:moveTo>
                <a:cubicBezTo>
                  <a:pt x="193" y="57"/>
                  <a:pt x="193" y="57"/>
                  <a:pt x="193" y="57"/>
                </a:cubicBezTo>
              </a:path>
            </a:pathLst>
          </a:custGeom>
          <a:noFill/>
          <a:ln w="15875" cap="sq">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gradFill>
                <a:gsLst>
                  <a:gs pos="0">
                    <a:srgbClr val="505050"/>
                  </a:gs>
                  <a:gs pos="100000">
                    <a:srgbClr val="505050"/>
                  </a:gs>
                </a:gsLst>
              </a:gradFill>
              <a:effectLst/>
              <a:uLnTx/>
              <a:uFillTx/>
              <a:latin typeface="Segoe UI Semilight"/>
              <a:ea typeface="+mn-ea"/>
              <a:cs typeface="+mn-cs"/>
            </a:endParaRPr>
          </a:p>
        </p:txBody>
      </p:sp>
      <p:sp>
        <p:nvSpPr>
          <p:cNvPr id="7" name="Rectangle 6">
            <a:extLst>
              <a:ext uri="{FF2B5EF4-FFF2-40B4-BE49-F238E27FC236}">
                <a16:creationId xmlns:a16="http://schemas.microsoft.com/office/drawing/2014/main" id="{B165FA18-289C-4EFB-AE2B-BE85F4F369A0}"/>
              </a:ext>
            </a:extLst>
          </p:cNvPr>
          <p:cNvSpPr/>
          <p:nvPr/>
        </p:nvSpPr>
        <p:spPr>
          <a:xfrm>
            <a:off x="1060534" y="1175633"/>
            <a:ext cx="2485744" cy="883040"/>
          </a:xfrm>
          <a:prstGeom prst="rect">
            <a:avLst/>
          </a:prstGeom>
          <a:noFill/>
          <a:ln w="25400">
            <a:noFill/>
            <a:miter lim="800000"/>
          </a:ln>
        </p:spPr>
        <p:style>
          <a:lnRef idx="2">
            <a:schemeClr val="accent1">
              <a:shade val="50000"/>
            </a:schemeClr>
          </a:lnRef>
          <a:fillRef idx="1">
            <a:schemeClr val="accent1"/>
          </a:fillRef>
          <a:effectRef idx="0">
            <a:schemeClr val="accent1"/>
          </a:effectRef>
          <a:fontRef idx="minor">
            <a:schemeClr val="lt1"/>
          </a:fontRef>
        </p:style>
        <p:txBody>
          <a:bodyPr lIns="731520" tIns="18288"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chemeClr val="tx1"/>
                </a:solidFill>
                <a:effectLst/>
                <a:uLnTx/>
                <a:uFillTx/>
                <a:latin typeface="Segoe UI Light"/>
                <a:ea typeface="+mn-ea"/>
                <a:cs typeface="+mn-cs"/>
              </a:rPr>
              <a:t>Rebuild</a:t>
            </a:r>
          </a:p>
        </p:txBody>
      </p:sp>
      <p:sp>
        <p:nvSpPr>
          <p:cNvPr id="3" name="Content Placeholder 2"/>
          <p:cNvSpPr>
            <a:spLocks noGrp="1"/>
          </p:cNvSpPr>
          <p:nvPr>
            <p:ph type="body" sz="quarter" idx="10"/>
          </p:nvPr>
        </p:nvSpPr>
        <p:spPr>
          <a:xfrm>
            <a:off x="269238" y="2116183"/>
            <a:ext cx="7246847" cy="4618446"/>
          </a:xfrm>
        </p:spPr>
        <p:txBody>
          <a:bodyPr>
            <a:noAutofit/>
          </a:bodyPr>
          <a:lstStyle/>
          <a:p>
            <a:pPr>
              <a:spcAft>
                <a:spcPts val="600"/>
              </a:spcAft>
            </a:pPr>
            <a:r>
              <a:rPr lang="en-US" sz="2400" dirty="0">
                <a:solidFill>
                  <a:schemeClr val="tx1"/>
                </a:solidFill>
              </a:rPr>
              <a:t>Rebuild an application from scratch using cloud-native technology.</a:t>
            </a:r>
          </a:p>
          <a:p>
            <a:pPr>
              <a:spcAft>
                <a:spcPts val="600"/>
              </a:spcAft>
            </a:pPr>
            <a:r>
              <a:rPr lang="en-US" sz="2400" dirty="0">
                <a:solidFill>
                  <a:schemeClr val="tx1"/>
                </a:solidFill>
              </a:rPr>
              <a:t>Use when:</a:t>
            </a:r>
          </a:p>
          <a:p>
            <a:pPr lvl="1">
              <a:spcAft>
                <a:spcPts val="600"/>
              </a:spcAft>
            </a:pPr>
            <a:r>
              <a:rPr lang="en-US" sz="1900" dirty="0">
                <a:solidFill>
                  <a:schemeClr val="tx1"/>
                </a:solidFill>
              </a:rPr>
              <a:t>You want rapid development.</a:t>
            </a:r>
          </a:p>
          <a:p>
            <a:pPr lvl="1">
              <a:spcAft>
                <a:spcPts val="600"/>
              </a:spcAft>
            </a:pPr>
            <a:r>
              <a:rPr lang="en-US" sz="1900" dirty="0">
                <a:solidFill>
                  <a:schemeClr val="tx1"/>
                </a:solidFill>
              </a:rPr>
              <a:t>Existing application is functionally limited.</a:t>
            </a:r>
          </a:p>
          <a:p>
            <a:pPr lvl="1">
              <a:spcAft>
                <a:spcPts val="600"/>
              </a:spcAft>
            </a:pPr>
            <a:r>
              <a:rPr lang="en-US" sz="1900" dirty="0">
                <a:solidFill>
                  <a:schemeClr val="tx1"/>
                </a:solidFill>
              </a:rPr>
              <a:t>You are ready to build applications with cloud-native technology.</a:t>
            </a:r>
          </a:p>
          <a:p>
            <a:pPr lvl="1">
              <a:spcAft>
                <a:spcPts val="600"/>
              </a:spcAft>
            </a:pPr>
            <a:r>
              <a:rPr lang="en-US" sz="1900" dirty="0">
                <a:solidFill>
                  <a:schemeClr val="tx1"/>
                </a:solidFill>
              </a:rPr>
              <a:t>You want to take advantage of advances in AI, blockchain and IoT.</a:t>
            </a:r>
          </a:p>
          <a:p>
            <a:pPr lvl="1">
              <a:spcAft>
                <a:spcPts val="600"/>
              </a:spcAft>
            </a:pPr>
            <a:r>
              <a:rPr lang="en-US" sz="1900" dirty="0">
                <a:solidFill>
                  <a:schemeClr val="tx1"/>
                </a:solidFill>
              </a:rPr>
              <a:t>You want to apply DevOps practices in Azure.</a:t>
            </a:r>
          </a:p>
          <a:p>
            <a:pPr lvl="1">
              <a:spcAft>
                <a:spcPts val="600"/>
              </a:spcAft>
            </a:pPr>
            <a:endParaRPr lang="en-US" sz="2000" dirty="0">
              <a:solidFill>
                <a:schemeClr val="tx1"/>
              </a:solidFill>
            </a:endParaRPr>
          </a:p>
        </p:txBody>
      </p:sp>
      <p:pic>
        <p:nvPicPr>
          <p:cNvPr id="5" name="Picture 4" descr="Graphic depicting a completely rebuilt application tier and data tier. Potential services for this rebuild might be Azure Web Apps, Stream Analytics, Azure Functions, Logic Apps, and CosmosDB among other services.">
            <a:extLst>
              <a:ext uri="{FF2B5EF4-FFF2-40B4-BE49-F238E27FC236}">
                <a16:creationId xmlns:a16="http://schemas.microsoft.com/office/drawing/2014/main" id="{092AF36E-410B-4997-A1B9-C33D9119318A}"/>
              </a:ext>
            </a:extLst>
          </p:cNvPr>
          <p:cNvPicPr>
            <a:picLocks noChangeAspect="1"/>
          </p:cNvPicPr>
          <p:nvPr/>
        </p:nvPicPr>
        <p:blipFill>
          <a:blip r:embed="rId3"/>
          <a:stretch>
            <a:fillRect/>
          </a:stretch>
        </p:blipFill>
        <p:spPr>
          <a:xfrm>
            <a:off x="8307379" y="1246686"/>
            <a:ext cx="2719052" cy="4852837"/>
          </a:xfrm>
          <a:prstGeom prst="rect">
            <a:avLst/>
          </a:prstGeom>
        </p:spPr>
      </p:pic>
    </p:spTree>
    <p:extLst>
      <p:ext uri="{BB962C8B-B14F-4D97-AF65-F5344CB8AC3E}">
        <p14:creationId xmlns:p14="http://schemas.microsoft.com/office/powerpoint/2010/main" val="382645680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Optimize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4" name="Rectangle 3">
            <a:extLst>
              <a:ext uri="{FF2B5EF4-FFF2-40B4-BE49-F238E27FC236}">
                <a16:creationId xmlns:a16="http://schemas.microsoft.com/office/drawing/2014/main" id="{99AE7013-C7E9-4D0D-8E32-E9FFBD531CB1}"/>
              </a:ext>
            </a:extLst>
          </p:cNvPr>
          <p:cNvSpPr/>
          <p:nvPr/>
        </p:nvSpPr>
        <p:spPr>
          <a:xfrm>
            <a:off x="-269749" y="952955"/>
            <a:ext cx="7208096" cy="883040"/>
          </a:xfrm>
          <a:prstGeom prst="rect">
            <a:avLst/>
          </a:prstGeom>
          <a:noFill/>
          <a:ln w="25400">
            <a:noFill/>
            <a:miter lim="800000"/>
          </a:ln>
        </p:spPr>
        <p:style>
          <a:lnRef idx="2">
            <a:schemeClr val="accent1">
              <a:shade val="50000"/>
            </a:schemeClr>
          </a:lnRef>
          <a:fillRef idx="1">
            <a:schemeClr val="accent1"/>
          </a:fillRef>
          <a:effectRef idx="0">
            <a:schemeClr val="accent1"/>
          </a:effectRef>
          <a:fontRef idx="minor">
            <a:schemeClr val="lt1"/>
          </a:fontRef>
        </p:style>
        <p:txBody>
          <a:bodyPr lIns="731520" tIns="18288"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chemeClr val="tx1"/>
                </a:solidFill>
                <a:effectLst/>
                <a:uLnTx/>
                <a:uFillTx/>
                <a:latin typeface="Segoe UI Light"/>
                <a:ea typeface="+mn-ea"/>
                <a:cs typeface="+mn-cs"/>
              </a:rPr>
              <a:t>Business Continuity and Disaster Recovery</a:t>
            </a:r>
          </a:p>
        </p:txBody>
      </p:sp>
      <p:sp>
        <p:nvSpPr>
          <p:cNvPr id="3" name="Content Placeholder 2"/>
          <p:cNvSpPr>
            <a:spLocks noGrp="1"/>
          </p:cNvSpPr>
          <p:nvPr>
            <p:ph type="body" sz="quarter" idx="10"/>
          </p:nvPr>
        </p:nvSpPr>
        <p:spPr>
          <a:xfrm>
            <a:off x="269240" y="1721994"/>
            <a:ext cx="5609046" cy="4969092"/>
          </a:xfrm>
        </p:spPr>
        <p:txBody>
          <a:bodyPr>
            <a:noAutofit/>
          </a:bodyPr>
          <a:lstStyle/>
          <a:p>
            <a:pPr>
              <a:spcAft>
                <a:spcPts val="600"/>
              </a:spcAft>
            </a:pPr>
            <a:r>
              <a:rPr lang="en-US" sz="2100" dirty="0">
                <a:solidFill>
                  <a:schemeClr val="tx1"/>
                </a:solidFill>
              </a:rPr>
              <a:t>Virtual machines in Azure can be backed up using Azure Backup. </a:t>
            </a:r>
          </a:p>
          <a:p>
            <a:pPr lvl="1">
              <a:spcAft>
                <a:spcPts val="600"/>
              </a:spcAft>
            </a:pPr>
            <a:r>
              <a:rPr lang="en-US" sz="1600" dirty="0">
                <a:solidFill>
                  <a:schemeClr val="tx1"/>
                </a:solidFill>
              </a:rPr>
              <a:t>Application-consistent backups stored into geo-redundant storage.</a:t>
            </a:r>
          </a:p>
          <a:p>
            <a:pPr lvl="1">
              <a:spcAft>
                <a:spcPts val="600"/>
              </a:spcAft>
            </a:pPr>
            <a:r>
              <a:rPr lang="en-US" sz="1600" dirty="0">
                <a:solidFill>
                  <a:schemeClr val="tx1"/>
                </a:solidFill>
              </a:rPr>
              <a:t>Backup on-premises or cloud.</a:t>
            </a:r>
          </a:p>
          <a:p>
            <a:pPr lvl="1">
              <a:spcAft>
                <a:spcPts val="600"/>
              </a:spcAft>
            </a:pPr>
            <a:r>
              <a:rPr lang="en-US" sz="1600" dirty="0">
                <a:solidFill>
                  <a:schemeClr val="tx1"/>
                </a:solidFill>
              </a:rPr>
              <a:t>Backups are encrypted by default.</a:t>
            </a:r>
          </a:p>
          <a:p>
            <a:pPr lvl="1">
              <a:spcAft>
                <a:spcPts val="600"/>
              </a:spcAft>
            </a:pPr>
            <a:r>
              <a:rPr lang="en-US" sz="1600" dirty="0">
                <a:solidFill>
                  <a:schemeClr val="tx1"/>
                </a:solidFill>
              </a:rPr>
              <a:t>Backups will be stored in a Recovery Services vault with the ability to specify daily, weekly, monthly and yearly retention policies .</a:t>
            </a:r>
          </a:p>
          <a:p>
            <a:pPr>
              <a:spcAft>
                <a:spcPts val="600"/>
              </a:spcAft>
            </a:pPr>
            <a:r>
              <a:rPr lang="en-US" sz="2100" dirty="0">
                <a:solidFill>
                  <a:schemeClr val="tx1"/>
                </a:solidFill>
              </a:rPr>
              <a:t>Azure SQL Databases HADR</a:t>
            </a:r>
          </a:p>
          <a:p>
            <a:pPr lvl="1">
              <a:spcAft>
                <a:spcPts val="600"/>
              </a:spcAft>
            </a:pPr>
            <a:r>
              <a:rPr lang="en-US" sz="1600" dirty="0">
                <a:solidFill>
                  <a:schemeClr val="tx1"/>
                </a:solidFill>
              </a:rPr>
              <a:t>99.99% uptime SLA, up to 4 async replicas for DR</a:t>
            </a:r>
          </a:p>
          <a:p>
            <a:pPr lvl="1">
              <a:spcAft>
                <a:spcPts val="600"/>
              </a:spcAft>
            </a:pPr>
            <a:r>
              <a:rPr lang="en-US" sz="1600" dirty="0">
                <a:solidFill>
                  <a:schemeClr val="tx1"/>
                </a:solidFill>
              </a:rPr>
              <a:t>Default backup retention is 35 days.</a:t>
            </a:r>
          </a:p>
          <a:p>
            <a:pPr lvl="1">
              <a:spcAft>
                <a:spcPts val="600"/>
              </a:spcAft>
            </a:pPr>
            <a:r>
              <a:rPr lang="en-US" sz="1600" dirty="0">
                <a:solidFill>
                  <a:schemeClr val="tx1"/>
                </a:solidFill>
              </a:rPr>
              <a:t>Long term retention of up to 10 years.</a:t>
            </a:r>
          </a:p>
          <a:p>
            <a:pPr lvl="2">
              <a:spcAft>
                <a:spcPts val="600"/>
              </a:spcAft>
            </a:pPr>
            <a:r>
              <a:rPr lang="en-US" sz="1400" dirty="0">
                <a:solidFill>
                  <a:schemeClr val="tx1"/>
                </a:solidFill>
              </a:rPr>
              <a:t>The automated backup is copied to Azure Storage.</a:t>
            </a:r>
          </a:p>
          <a:p>
            <a:pPr lvl="2">
              <a:spcAft>
                <a:spcPts val="600"/>
              </a:spcAft>
            </a:pPr>
            <a:r>
              <a:rPr lang="en-US" sz="1400" dirty="0">
                <a:solidFill>
                  <a:schemeClr val="tx1"/>
                </a:solidFill>
              </a:rPr>
              <a:t>Frequency of the copy is determined by a policy.</a:t>
            </a:r>
            <a:endParaRPr lang="en-US" sz="1200" dirty="0">
              <a:solidFill>
                <a:schemeClr val="tx1"/>
              </a:solidFill>
            </a:endParaRPr>
          </a:p>
        </p:txBody>
      </p:sp>
      <p:pic>
        <p:nvPicPr>
          <p:cNvPr id="8" name="Picture 7" descr="Graphic depicting the configuration of Azure Backup to backup servers both on-prem and in the cloud and to support long term retention of SQL Database backups">
            <a:extLst>
              <a:ext uri="{FF2B5EF4-FFF2-40B4-BE49-F238E27FC236}">
                <a16:creationId xmlns:a16="http://schemas.microsoft.com/office/drawing/2014/main" id="{FD29D71F-4736-42B1-AC34-A748AF4269D9}"/>
              </a:ext>
            </a:extLst>
          </p:cNvPr>
          <p:cNvPicPr>
            <a:picLocks noChangeAspect="1"/>
          </p:cNvPicPr>
          <p:nvPr/>
        </p:nvPicPr>
        <p:blipFill>
          <a:blip r:embed="rId3"/>
          <a:stretch>
            <a:fillRect/>
          </a:stretch>
        </p:blipFill>
        <p:spPr>
          <a:xfrm>
            <a:off x="5669686" y="845279"/>
            <a:ext cx="7059780" cy="5627096"/>
          </a:xfrm>
          <a:prstGeom prst="rect">
            <a:avLst/>
          </a:prstGeom>
        </p:spPr>
      </p:pic>
    </p:spTree>
    <p:extLst>
      <p:ext uri="{BB962C8B-B14F-4D97-AF65-F5344CB8AC3E}">
        <p14:creationId xmlns:p14="http://schemas.microsoft.com/office/powerpoint/2010/main" val="152513540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Optimize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6" name="TextBox 5">
            <a:extLst>
              <a:ext uri="{FF2B5EF4-FFF2-40B4-BE49-F238E27FC236}">
                <a16:creationId xmlns:a16="http://schemas.microsoft.com/office/drawing/2014/main" id="{5B53E332-769E-4F14-B0CB-B20C33F37048}"/>
              </a:ext>
            </a:extLst>
          </p:cNvPr>
          <p:cNvSpPr txBox="1"/>
          <p:nvPr/>
        </p:nvSpPr>
        <p:spPr>
          <a:xfrm>
            <a:off x="652346" y="1019144"/>
            <a:ext cx="992459" cy="1209562"/>
          </a:xfrm>
          <a:prstGeom prst="rect">
            <a:avLst/>
          </a:prstGeom>
          <a:noFill/>
        </p:spPr>
        <p:txBody>
          <a:bodyPr wrap="square" lIns="182880" tIns="146304" rIns="182880" bIns="146304" rtlCol="0">
            <a:spAutoFit/>
          </a:bodyPr>
          <a:lstStyle/>
          <a:p>
            <a:pPr algn="ctr">
              <a:lnSpc>
                <a:spcPct val="90000"/>
              </a:lnSpc>
              <a:spcAft>
                <a:spcPts val="600"/>
              </a:spcAft>
            </a:pPr>
            <a:r>
              <a:rPr lang="en-US" sz="6600" b="1" dirty="0">
                <a:ln w="19050">
                  <a:solidFill>
                    <a:schemeClr val="tx1"/>
                  </a:solidFill>
                  <a:prstDash val="solid"/>
                </a:ln>
                <a:noFill/>
              </a:rPr>
              <a:t>$</a:t>
            </a:r>
            <a:endParaRPr lang="en-US" dirty="0">
              <a:ln w="19050">
                <a:solidFill>
                  <a:schemeClr val="tx1"/>
                </a:solidFill>
                <a:prstDash val="solid"/>
              </a:ln>
              <a:noFill/>
            </a:endParaRPr>
          </a:p>
        </p:txBody>
      </p:sp>
      <p:sp>
        <p:nvSpPr>
          <p:cNvPr id="4" name="Rectangle 3">
            <a:extLst>
              <a:ext uri="{FF2B5EF4-FFF2-40B4-BE49-F238E27FC236}">
                <a16:creationId xmlns:a16="http://schemas.microsoft.com/office/drawing/2014/main" id="{99AE7013-C7E9-4D0D-8E32-E9FFBD531CB1}"/>
              </a:ext>
            </a:extLst>
          </p:cNvPr>
          <p:cNvSpPr/>
          <p:nvPr/>
        </p:nvSpPr>
        <p:spPr>
          <a:xfrm>
            <a:off x="1060534" y="1175633"/>
            <a:ext cx="5334690" cy="883040"/>
          </a:xfrm>
          <a:prstGeom prst="rect">
            <a:avLst/>
          </a:prstGeom>
          <a:noFill/>
          <a:ln w="25400">
            <a:noFill/>
            <a:miter lim="800000"/>
          </a:ln>
        </p:spPr>
        <p:style>
          <a:lnRef idx="2">
            <a:schemeClr val="accent1">
              <a:shade val="50000"/>
            </a:schemeClr>
          </a:lnRef>
          <a:fillRef idx="1">
            <a:schemeClr val="accent1"/>
          </a:fillRef>
          <a:effectRef idx="0">
            <a:schemeClr val="accent1"/>
          </a:effectRef>
          <a:fontRef idx="minor">
            <a:schemeClr val="lt1"/>
          </a:fontRef>
        </p:style>
        <p:txBody>
          <a:bodyPr lIns="731520" tIns="18288"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chemeClr val="tx1"/>
                </a:solidFill>
                <a:effectLst/>
                <a:uLnTx/>
                <a:uFillTx/>
                <a:latin typeface="Segoe UI Light"/>
                <a:ea typeface="+mn-ea"/>
                <a:cs typeface="+mn-cs"/>
              </a:rPr>
              <a:t>Cost Management</a:t>
            </a:r>
          </a:p>
        </p:txBody>
      </p:sp>
      <p:sp>
        <p:nvSpPr>
          <p:cNvPr id="3" name="Content Placeholder 2"/>
          <p:cNvSpPr>
            <a:spLocks noGrp="1"/>
          </p:cNvSpPr>
          <p:nvPr>
            <p:ph type="body" sz="quarter" idx="10"/>
          </p:nvPr>
        </p:nvSpPr>
        <p:spPr>
          <a:xfrm>
            <a:off x="163603" y="2341756"/>
            <a:ext cx="4241130" cy="4294018"/>
          </a:xfrm>
        </p:spPr>
        <p:txBody>
          <a:bodyPr>
            <a:noAutofit/>
          </a:bodyPr>
          <a:lstStyle/>
          <a:p>
            <a:pPr>
              <a:spcAft>
                <a:spcPts val="600"/>
              </a:spcAft>
            </a:pPr>
            <a:r>
              <a:rPr lang="en-US" sz="2100" dirty="0">
                <a:solidFill>
                  <a:schemeClr val="tx1"/>
                </a:solidFill>
              </a:rPr>
              <a:t>Azure Cost Management</a:t>
            </a:r>
          </a:p>
          <a:p>
            <a:pPr lvl="1">
              <a:spcAft>
                <a:spcPts val="600"/>
              </a:spcAft>
            </a:pPr>
            <a:r>
              <a:rPr lang="en-US" sz="1800" dirty="0">
                <a:solidFill>
                  <a:schemeClr val="tx1"/>
                </a:solidFill>
              </a:rPr>
              <a:t>Track cloud usage and expenditures.</a:t>
            </a:r>
          </a:p>
          <a:p>
            <a:pPr lvl="1">
              <a:spcAft>
                <a:spcPts val="600"/>
              </a:spcAft>
            </a:pPr>
            <a:r>
              <a:rPr lang="en-US" sz="1800" dirty="0">
                <a:solidFill>
                  <a:schemeClr val="tx1"/>
                </a:solidFill>
              </a:rPr>
              <a:t>Cross cloud usage tracking.</a:t>
            </a:r>
          </a:p>
          <a:p>
            <a:pPr lvl="1">
              <a:spcAft>
                <a:spcPts val="600"/>
              </a:spcAft>
            </a:pPr>
            <a:r>
              <a:rPr lang="en-US" sz="1800" dirty="0">
                <a:solidFill>
                  <a:schemeClr val="tx1"/>
                </a:solidFill>
              </a:rPr>
              <a:t>Tracking based on tagging policy.</a:t>
            </a:r>
          </a:p>
          <a:p>
            <a:pPr lvl="1">
              <a:spcAft>
                <a:spcPts val="600"/>
              </a:spcAft>
            </a:pPr>
            <a:r>
              <a:rPr lang="en-US" sz="1800" dirty="0">
                <a:solidFill>
                  <a:schemeClr val="tx1"/>
                </a:solidFill>
              </a:rPr>
              <a:t>Alerting for anomalous or overspending.</a:t>
            </a:r>
          </a:p>
          <a:p>
            <a:pPr lvl="1">
              <a:spcAft>
                <a:spcPts val="600"/>
              </a:spcAft>
            </a:pPr>
            <a:r>
              <a:rPr lang="en-US" sz="1800" dirty="0">
                <a:solidFill>
                  <a:schemeClr val="tx1"/>
                </a:solidFill>
              </a:rPr>
              <a:t>Identify idle or underutilized virtual machines .</a:t>
            </a:r>
          </a:p>
          <a:p>
            <a:pPr>
              <a:spcAft>
                <a:spcPts val="600"/>
              </a:spcAft>
            </a:pPr>
            <a:endParaRPr lang="en-US" sz="2100" dirty="0">
              <a:solidFill>
                <a:schemeClr val="tx1"/>
              </a:solidFill>
            </a:endParaRPr>
          </a:p>
          <a:p>
            <a:pPr marL="0" indent="0">
              <a:spcAft>
                <a:spcPts val="882"/>
              </a:spcAft>
              <a:buNone/>
            </a:pPr>
            <a:endParaRPr lang="en-US" sz="1100" dirty="0">
              <a:solidFill>
                <a:schemeClr val="tx1"/>
              </a:solidFill>
            </a:endParaRPr>
          </a:p>
        </p:txBody>
      </p:sp>
      <p:pic>
        <p:nvPicPr>
          <p:cNvPr id="18" name="Picture 17" descr="Screenshot of the Azure Cost Management dashboard used to track usage and cost in the cloud.">
            <a:extLst>
              <a:ext uri="{FF2B5EF4-FFF2-40B4-BE49-F238E27FC236}">
                <a16:creationId xmlns:a16="http://schemas.microsoft.com/office/drawing/2014/main" id="{EE28141F-45E8-4573-B3CF-D3750031C098}"/>
              </a:ext>
            </a:extLst>
          </p:cNvPr>
          <p:cNvPicPr>
            <a:picLocks noChangeAspect="1"/>
          </p:cNvPicPr>
          <p:nvPr/>
        </p:nvPicPr>
        <p:blipFill>
          <a:blip r:embed="rId3"/>
          <a:stretch>
            <a:fillRect/>
          </a:stretch>
        </p:blipFill>
        <p:spPr>
          <a:xfrm>
            <a:off x="4231169" y="222226"/>
            <a:ext cx="9717866" cy="6413548"/>
          </a:xfrm>
          <a:prstGeom prst="rect">
            <a:avLst/>
          </a:prstGeom>
        </p:spPr>
      </p:pic>
    </p:spTree>
    <p:extLst>
      <p:ext uri="{BB962C8B-B14F-4D97-AF65-F5344CB8AC3E}">
        <p14:creationId xmlns:p14="http://schemas.microsoft.com/office/powerpoint/2010/main" val="325158714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Optimize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4" name="Rectangle 3">
            <a:extLst>
              <a:ext uri="{FF2B5EF4-FFF2-40B4-BE49-F238E27FC236}">
                <a16:creationId xmlns:a16="http://schemas.microsoft.com/office/drawing/2014/main" id="{99AE7013-C7E9-4D0D-8E32-E9FFBD531CB1}"/>
              </a:ext>
            </a:extLst>
          </p:cNvPr>
          <p:cNvSpPr/>
          <p:nvPr/>
        </p:nvSpPr>
        <p:spPr>
          <a:xfrm>
            <a:off x="-294339" y="1189176"/>
            <a:ext cx="4258598" cy="883040"/>
          </a:xfrm>
          <a:prstGeom prst="rect">
            <a:avLst/>
          </a:prstGeom>
          <a:noFill/>
          <a:ln w="25400">
            <a:noFill/>
            <a:miter lim="800000"/>
          </a:ln>
        </p:spPr>
        <p:style>
          <a:lnRef idx="2">
            <a:schemeClr val="accent1">
              <a:shade val="50000"/>
            </a:schemeClr>
          </a:lnRef>
          <a:fillRef idx="1">
            <a:schemeClr val="accent1"/>
          </a:fillRef>
          <a:effectRef idx="0">
            <a:schemeClr val="accent1"/>
          </a:effectRef>
          <a:fontRef idx="minor">
            <a:schemeClr val="lt1"/>
          </a:fontRef>
        </p:style>
        <p:txBody>
          <a:bodyPr lIns="731520" tIns="18288"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chemeClr val="tx1"/>
                </a:solidFill>
                <a:effectLst/>
                <a:uLnTx/>
                <a:uFillTx/>
                <a:latin typeface="Segoe UI Light"/>
                <a:ea typeface="+mn-ea"/>
                <a:cs typeface="+mn-cs"/>
              </a:rPr>
              <a:t>Compliance</a:t>
            </a:r>
          </a:p>
        </p:txBody>
      </p:sp>
      <p:sp>
        <p:nvSpPr>
          <p:cNvPr id="3" name="Content Placeholder 2"/>
          <p:cNvSpPr>
            <a:spLocks noGrp="1"/>
          </p:cNvSpPr>
          <p:nvPr>
            <p:ph type="body" sz="quarter" idx="10"/>
          </p:nvPr>
        </p:nvSpPr>
        <p:spPr>
          <a:xfrm>
            <a:off x="174064" y="2072216"/>
            <a:ext cx="4604154" cy="4054561"/>
          </a:xfrm>
        </p:spPr>
        <p:txBody>
          <a:bodyPr>
            <a:noAutofit/>
          </a:bodyPr>
          <a:lstStyle/>
          <a:p>
            <a:pPr>
              <a:spcAft>
                <a:spcPts val="600"/>
              </a:spcAft>
            </a:pPr>
            <a:r>
              <a:rPr lang="en-US" sz="2100" dirty="0">
                <a:solidFill>
                  <a:schemeClr val="tx1"/>
                </a:solidFill>
              </a:rPr>
              <a:t>Resource Manager Policies </a:t>
            </a:r>
          </a:p>
          <a:p>
            <a:pPr lvl="1">
              <a:spcAft>
                <a:spcPts val="600"/>
              </a:spcAft>
            </a:pPr>
            <a:r>
              <a:rPr lang="en-US" sz="1600" dirty="0">
                <a:solidFill>
                  <a:schemeClr val="tx1"/>
                </a:solidFill>
              </a:rPr>
              <a:t>Restrict resource types</a:t>
            </a:r>
          </a:p>
          <a:p>
            <a:pPr lvl="1">
              <a:spcAft>
                <a:spcPts val="600"/>
              </a:spcAft>
            </a:pPr>
            <a:r>
              <a:rPr lang="en-US" sz="1600" dirty="0">
                <a:solidFill>
                  <a:schemeClr val="tx1"/>
                </a:solidFill>
              </a:rPr>
              <a:t>Restrict regions</a:t>
            </a:r>
          </a:p>
          <a:p>
            <a:pPr lvl="1">
              <a:spcAft>
                <a:spcPts val="600"/>
              </a:spcAft>
            </a:pPr>
            <a:r>
              <a:rPr lang="en-US" sz="1600" dirty="0">
                <a:solidFill>
                  <a:schemeClr val="tx1"/>
                </a:solidFill>
              </a:rPr>
              <a:t>Enforce tagging policy</a:t>
            </a:r>
          </a:p>
          <a:p>
            <a:pPr lvl="1">
              <a:spcAft>
                <a:spcPts val="600"/>
              </a:spcAft>
            </a:pPr>
            <a:r>
              <a:rPr lang="en-US" sz="1600" dirty="0">
                <a:solidFill>
                  <a:schemeClr val="tx1"/>
                </a:solidFill>
              </a:rPr>
              <a:t>Enforce naming conventions</a:t>
            </a:r>
          </a:p>
          <a:p>
            <a:pPr>
              <a:spcAft>
                <a:spcPts val="600"/>
              </a:spcAft>
            </a:pPr>
            <a:r>
              <a:rPr lang="en-US" sz="2100" dirty="0">
                <a:solidFill>
                  <a:schemeClr val="tx1"/>
                </a:solidFill>
              </a:rPr>
              <a:t>Role Based Access Control</a:t>
            </a:r>
          </a:p>
          <a:p>
            <a:pPr>
              <a:spcAft>
                <a:spcPts val="600"/>
              </a:spcAft>
            </a:pPr>
            <a:r>
              <a:rPr lang="en-US" sz="2100" dirty="0">
                <a:solidFill>
                  <a:schemeClr val="tx1"/>
                </a:solidFill>
              </a:rPr>
              <a:t>Azure Security Center</a:t>
            </a:r>
          </a:p>
          <a:p>
            <a:pPr lvl="1">
              <a:spcAft>
                <a:spcPts val="600"/>
              </a:spcAft>
            </a:pPr>
            <a:r>
              <a:rPr lang="en-US" sz="1600" dirty="0">
                <a:solidFill>
                  <a:schemeClr val="tx1"/>
                </a:solidFill>
              </a:rPr>
              <a:t>Centralized policy management</a:t>
            </a:r>
          </a:p>
          <a:p>
            <a:pPr lvl="1">
              <a:spcAft>
                <a:spcPts val="600"/>
              </a:spcAft>
            </a:pPr>
            <a:r>
              <a:rPr lang="en-US" sz="1600" dirty="0">
                <a:solidFill>
                  <a:schemeClr val="tx1"/>
                </a:solidFill>
              </a:rPr>
              <a:t>Continuous security assessment</a:t>
            </a:r>
          </a:p>
          <a:p>
            <a:pPr lvl="1">
              <a:spcAft>
                <a:spcPts val="600"/>
              </a:spcAft>
            </a:pPr>
            <a:r>
              <a:rPr lang="en-US" sz="1600" dirty="0">
                <a:solidFill>
                  <a:schemeClr val="tx1"/>
                </a:solidFill>
              </a:rPr>
              <a:t>Actionable recommendations</a:t>
            </a:r>
          </a:p>
          <a:p>
            <a:pPr lvl="1">
              <a:spcAft>
                <a:spcPts val="600"/>
              </a:spcAft>
            </a:pPr>
            <a:r>
              <a:rPr lang="en-US" sz="1600" dirty="0">
                <a:solidFill>
                  <a:schemeClr val="tx1"/>
                </a:solidFill>
              </a:rPr>
              <a:t>Advanced cloud defenses</a:t>
            </a:r>
          </a:p>
          <a:p>
            <a:pPr lvl="1">
              <a:spcAft>
                <a:spcPts val="600"/>
              </a:spcAft>
            </a:pPr>
            <a:r>
              <a:rPr lang="en-US" sz="1600" dirty="0">
                <a:solidFill>
                  <a:schemeClr val="tx1"/>
                </a:solidFill>
              </a:rPr>
              <a:t>Integrated security solutions</a:t>
            </a:r>
          </a:p>
          <a:p>
            <a:pPr>
              <a:spcAft>
                <a:spcPts val="600"/>
              </a:spcAft>
            </a:pPr>
            <a:endParaRPr lang="en-US" sz="2100" dirty="0">
              <a:solidFill>
                <a:schemeClr val="tx1"/>
              </a:solidFill>
            </a:endParaRPr>
          </a:p>
          <a:p>
            <a:pPr marL="0" indent="0">
              <a:spcAft>
                <a:spcPts val="882"/>
              </a:spcAft>
              <a:buNone/>
            </a:pPr>
            <a:endParaRPr lang="en-US" sz="1100" dirty="0">
              <a:solidFill>
                <a:schemeClr val="tx1"/>
              </a:solidFill>
            </a:endParaRPr>
          </a:p>
        </p:txBody>
      </p:sp>
      <p:pic>
        <p:nvPicPr>
          <p:cNvPr id="5" name="Picture 4" descr="Graphic of a user being denied the ability to create a resource by an Azure Policy. A screenshot of the Azure Security Center Dashboard.">
            <a:extLst>
              <a:ext uri="{FF2B5EF4-FFF2-40B4-BE49-F238E27FC236}">
                <a16:creationId xmlns:a16="http://schemas.microsoft.com/office/drawing/2014/main" id="{70279B85-23ED-43C1-B43D-D8085EA34F23}"/>
              </a:ext>
            </a:extLst>
          </p:cNvPr>
          <p:cNvPicPr>
            <a:picLocks noChangeAspect="1"/>
          </p:cNvPicPr>
          <p:nvPr/>
        </p:nvPicPr>
        <p:blipFill>
          <a:blip r:embed="rId3"/>
          <a:stretch>
            <a:fillRect/>
          </a:stretch>
        </p:blipFill>
        <p:spPr>
          <a:xfrm>
            <a:off x="3964259" y="289511"/>
            <a:ext cx="10315326" cy="6401355"/>
          </a:xfrm>
          <a:prstGeom prst="rect">
            <a:avLst/>
          </a:prstGeom>
        </p:spPr>
      </p:pic>
    </p:spTree>
    <p:extLst>
      <p:ext uri="{BB962C8B-B14F-4D97-AF65-F5344CB8AC3E}">
        <p14:creationId xmlns:p14="http://schemas.microsoft.com/office/powerpoint/2010/main" val="266497077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1: Review the customer case study</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2597634"/>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Analyze your customer needs.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20712892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269680"/>
          </a:xfrm>
        </p:spPr>
        <p:txBody>
          <a:bodyPr>
            <a:noAutofit/>
          </a:bodyPr>
          <a:lstStyle/>
          <a:p>
            <a:pPr marL="0" indent="0">
              <a:buNone/>
            </a:pPr>
            <a:r>
              <a:rPr lang="en-US" sz="2800" dirty="0">
                <a:solidFill>
                  <a:schemeClr val="tx1"/>
                </a:solidFill>
              </a:rPr>
              <a:t>Objection </a:t>
            </a:r>
          </a:p>
          <a:p>
            <a:pPr marL="0" lvl="0" indent="0">
              <a:spcBef>
                <a:spcPts val="600"/>
              </a:spcBef>
              <a:spcAft>
                <a:spcPts val="1200"/>
              </a:spcAft>
              <a:buNone/>
            </a:pPr>
            <a:r>
              <a:rPr lang="en-US" sz="2800" dirty="0">
                <a:solidFill>
                  <a:schemeClr val="tx1"/>
                </a:solidFill>
              </a:rPr>
              <a:t>We have some third-party applications where we do not have complete control of the code or schema. We will not be able to upgrade these applications before the end of support. What options do we have for these applications?</a:t>
            </a:r>
          </a:p>
          <a:p>
            <a:pPr marL="0" indent="0">
              <a:buNone/>
            </a:pPr>
            <a:r>
              <a:rPr lang="en-US" sz="2800" dirty="0">
                <a:solidFill>
                  <a:schemeClr val="tx1"/>
                </a:solidFill>
              </a:rPr>
              <a:t> </a:t>
            </a:r>
          </a:p>
          <a:p>
            <a:pPr marL="0" indent="0">
              <a:buNone/>
            </a:pPr>
            <a:r>
              <a:rPr lang="en-US" sz="2800" dirty="0">
                <a:solidFill>
                  <a:schemeClr val="tx1"/>
                </a:solidFill>
              </a:rPr>
              <a:t>Potential answer</a:t>
            </a:r>
          </a:p>
          <a:p>
            <a:pPr marL="0" indent="0">
              <a:buNone/>
            </a:pPr>
            <a:r>
              <a:rPr lang="en-US" sz="2800" dirty="0">
                <a:solidFill>
                  <a:schemeClr val="tx1"/>
                </a:solidFill>
              </a:rPr>
              <a:t>Since Fabrikam has Software Assurance benefits, they are eligible to purchase Extended Security Updates for those servers that may not be upgraded due to supportability or third-party support requirements all while allowing you to maintain compliance. </a:t>
            </a:r>
          </a:p>
          <a:p>
            <a:pPr marL="0" indent="0">
              <a:spcAft>
                <a:spcPts val="882"/>
              </a:spcAft>
              <a:buNone/>
            </a:pPr>
            <a:endParaRPr lang="en-US" sz="14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3714389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noAutofit/>
          </a:bodyPr>
          <a:lstStyle/>
          <a:p>
            <a:pPr marL="0" indent="0">
              <a:buNone/>
            </a:pPr>
            <a:r>
              <a:rPr lang="en-US" sz="2800" dirty="0">
                <a:solidFill>
                  <a:schemeClr val="tx1"/>
                </a:solidFill>
              </a:rPr>
              <a:t>Objection </a:t>
            </a:r>
          </a:p>
          <a:p>
            <a:pPr marL="0" lvl="0" indent="0">
              <a:spcBef>
                <a:spcPts val="600"/>
              </a:spcBef>
              <a:spcAft>
                <a:spcPts val="1200"/>
              </a:spcAft>
              <a:buNone/>
            </a:pPr>
            <a:r>
              <a:rPr lang="en-US" sz="2800" dirty="0">
                <a:solidFill>
                  <a:schemeClr val="tx1"/>
                </a:solidFill>
              </a:rPr>
              <a:t>We have hundreds of applications that are running on servers that are nearing end of support. Some are virtual machines running on VMWare, some are older physical machines. Does Microsoft have any tools to help us identify these applications?</a:t>
            </a:r>
          </a:p>
          <a:p>
            <a:pPr marL="0" indent="0">
              <a:buNone/>
            </a:pPr>
            <a:r>
              <a:rPr lang="en-US" sz="2800" dirty="0">
                <a:solidFill>
                  <a:schemeClr val="tx1"/>
                </a:solidFill>
              </a:rPr>
              <a:t>Potential answer</a:t>
            </a:r>
          </a:p>
          <a:p>
            <a:pPr marL="0" indent="0">
              <a:buNone/>
            </a:pPr>
            <a:r>
              <a:rPr lang="en-US" sz="2800" dirty="0">
                <a:solidFill>
                  <a:schemeClr val="tx1"/>
                </a:solidFill>
              </a:rPr>
              <a:t>Microsoft provides a variety of free migration tools to assist with migration planning and execution. In addition, if the tools provided do not meet a specific need, Microsoft has a rich ecosystem of partners that provide migration tools and consulting as well.</a:t>
            </a:r>
          </a:p>
          <a:p>
            <a:pPr lvl="1"/>
            <a:r>
              <a:rPr lang="en-US" sz="2800" dirty="0">
                <a:solidFill>
                  <a:schemeClr val="tx1"/>
                </a:solidFill>
                <a:latin typeface="+mj-lt"/>
              </a:rPr>
              <a:t>Azure Migrate</a:t>
            </a:r>
          </a:p>
          <a:p>
            <a:pPr lvl="1"/>
            <a:r>
              <a:rPr lang="en-US" sz="2800" dirty="0">
                <a:solidFill>
                  <a:schemeClr val="tx1"/>
                </a:solidFill>
                <a:latin typeface="+mj-lt"/>
              </a:rPr>
              <a:t>Microsoft Assessment and Planning Toolkit</a:t>
            </a: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91023849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noAutofit/>
          </a:bodyPr>
          <a:lstStyle/>
          <a:p>
            <a:pPr marL="0" indent="0">
              <a:buNone/>
            </a:pPr>
            <a:r>
              <a:rPr lang="en-US" sz="2800" dirty="0">
                <a:solidFill>
                  <a:schemeClr val="tx1"/>
                </a:solidFill>
              </a:rPr>
              <a:t>Objection </a:t>
            </a:r>
          </a:p>
          <a:p>
            <a:pPr marL="0" indent="0">
              <a:spcBef>
                <a:spcPts val="600"/>
              </a:spcBef>
              <a:spcAft>
                <a:spcPts val="1200"/>
              </a:spcAft>
              <a:buNone/>
            </a:pPr>
            <a:r>
              <a:rPr lang="en-US" sz="2800" dirty="0">
                <a:solidFill>
                  <a:schemeClr val="tx1"/>
                </a:solidFill>
              </a:rPr>
              <a:t>We need to minimize the amount of downtime during migration. How will we do this? What kind of downtime are we looking at?</a:t>
            </a:r>
          </a:p>
          <a:p>
            <a:pPr marL="0" indent="0">
              <a:buNone/>
            </a:pPr>
            <a:r>
              <a:rPr lang="en-US" sz="2400" dirty="0">
                <a:solidFill>
                  <a:schemeClr val="tx1"/>
                </a:solidFill>
              </a:rPr>
              <a:t> </a:t>
            </a:r>
          </a:p>
          <a:p>
            <a:pPr marL="0" indent="0">
              <a:buNone/>
            </a:pPr>
            <a:r>
              <a:rPr lang="en-US" sz="2800" dirty="0">
                <a:solidFill>
                  <a:schemeClr val="tx1"/>
                </a:solidFill>
              </a:rPr>
              <a:t> Potential answer</a:t>
            </a:r>
          </a:p>
          <a:p>
            <a:pPr marL="0" indent="0">
              <a:buNone/>
            </a:pPr>
            <a:r>
              <a:rPr lang="en-US" sz="2800" dirty="0">
                <a:solidFill>
                  <a:schemeClr val="tx1"/>
                </a:solidFill>
              </a:rPr>
              <a:t>Different systems will have different requirements when it comes to application migration. While some systems might be fine with a weekend outage, others will require minimal downtime on the order of minutes or seconds. For those systems that require minimal downtime we can leverage tools such as the Azure Database Migration Service for near-zero downtime. </a:t>
            </a:r>
          </a:p>
          <a:p>
            <a:pPr marL="0" indent="0">
              <a:spcAft>
                <a:spcPts val="882"/>
              </a:spcAft>
              <a:buNone/>
            </a:pPr>
            <a:endParaRPr lang="en-US" sz="14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396112431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noAutofit/>
          </a:bodyPr>
          <a:lstStyle/>
          <a:p>
            <a:pPr marL="0" indent="0">
              <a:buNone/>
            </a:pPr>
            <a:r>
              <a:rPr lang="en-US" sz="2800" dirty="0">
                <a:solidFill>
                  <a:schemeClr val="tx1"/>
                </a:solidFill>
              </a:rPr>
              <a:t>Objection </a:t>
            </a:r>
          </a:p>
          <a:p>
            <a:pPr marL="0" lvl="0" indent="0">
              <a:spcBef>
                <a:spcPts val="600"/>
              </a:spcBef>
              <a:spcAft>
                <a:spcPts val="1200"/>
              </a:spcAft>
              <a:buNone/>
            </a:pPr>
            <a:r>
              <a:rPr lang="en-US" sz="2800" dirty="0">
                <a:solidFill>
                  <a:schemeClr val="tx1"/>
                </a:solidFill>
              </a:rPr>
              <a:t>When migrating workloads into Azure, how do we handle security and authentication? Will workloads continue to use the same authentication that was used on-premises? </a:t>
            </a:r>
          </a:p>
          <a:p>
            <a:pPr marL="0" indent="0">
              <a:buNone/>
            </a:pPr>
            <a:r>
              <a:rPr lang="en-US" sz="2400" dirty="0">
                <a:solidFill>
                  <a:schemeClr val="tx1"/>
                </a:solidFill>
              </a:rPr>
              <a:t> </a:t>
            </a:r>
          </a:p>
          <a:p>
            <a:pPr marL="0" indent="0">
              <a:buNone/>
            </a:pPr>
            <a:r>
              <a:rPr lang="en-US" sz="2800" dirty="0">
                <a:solidFill>
                  <a:schemeClr val="tx1"/>
                </a:solidFill>
              </a:rPr>
              <a:t> Potential answer</a:t>
            </a:r>
          </a:p>
          <a:p>
            <a:pPr marL="0" indent="0">
              <a:buNone/>
            </a:pPr>
            <a:r>
              <a:rPr lang="en-US" sz="2800" dirty="0">
                <a:solidFill>
                  <a:schemeClr val="tx1"/>
                </a:solidFill>
              </a:rPr>
              <a:t>Azure Active Directory is Microsoft's cloud-based directory and identity management service. It provides directory services, application access management and identity protection. Azure AD also supports hybrid identity with your on-premises Active Directory allowing you to synchronize on-premises directory objects while still managing your users on-premises.</a:t>
            </a:r>
          </a:p>
          <a:p>
            <a:pPr marL="0" indent="0">
              <a:spcAft>
                <a:spcPts val="882"/>
              </a:spcAft>
              <a:buNone/>
            </a:pPr>
            <a:endParaRPr lang="en-US" sz="14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347383118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noAutofit/>
          </a:bodyPr>
          <a:lstStyle/>
          <a:p>
            <a:pPr marL="0" indent="0">
              <a:buNone/>
            </a:pPr>
            <a:r>
              <a:rPr lang="en-US" sz="2800" dirty="0">
                <a:solidFill>
                  <a:schemeClr val="tx1"/>
                </a:solidFill>
              </a:rPr>
              <a:t>Objection </a:t>
            </a:r>
          </a:p>
          <a:p>
            <a:pPr marL="0" lvl="0" indent="0">
              <a:spcBef>
                <a:spcPts val="600"/>
              </a:spcBef>
              <a:spcAft>
                <a:spcPts val="1200"/>
              </a:spcAft>
              <a:buNone/>
            </a:pPr>
            <a:r>
              <a:rPr lang="en-US" sz="2800" dirty="0">
                <a:solidFill>
                  <a:schemeClr val="tx1"/>
                </a:solidFill>
              </a:rPr>
              <a:t>Some of our data has very strict regulatory constraints and cannot leave the country of origin, how do we handle this type of data in Azure? Will data be replicated or located in other countries or regions? </a:t>
            </a:r>
          </a:p>
          <a:p>
            <a:pPr marL="0" indent="0">
              <a:buNone/>
            </a:pPr>
            <a:r>
              <a:rPr lang="en-US" sz="2800" dirty="0">
                <a:solidFill>
                  <a:schemeClr val="tx1"/>
                </a:solidFill>
              </a:rPr>
              <a:t> </a:t>
            </a:r>
          </a:p>
          <a:p>
            <a:pPr marL="0" indent="0">
              <a:buNone/>
            </a:pPr>
            <a:r>
              <a:rPr lang="en-US" sz="2800" dirty="0">
                <a:solidFill>
                  <a:schemeClr val="tx1"/>
                </a:solidFill>
              </a:rPr>
              <a:t>Potential answer</a:t>
            </a:r>
          </a:p>
          <a:p>
            <a:pPr marL="0" indent="0">
              <a:buNone/>
            </a:pPr>
            <a:r>
              <a:rPr lang="en-US" sz="2800" dirty="0">
                <a:solidFill>
                  <a:schemeClr val="tx1"/>
                </a:solidFill>
              </a:rPr>
              <a:t>Azure has datacenters all over the world. Your data will reside in the region in which you create your resources. Any platform-provided replication, such as storage account replication, will be to the paired region which is usually in the same geography. There are exceptions to this rule though, you can see a table of all the Azure paired regions here: </a:t>
            </a:r>
            <a:r>
              <a:rPr lang="en-US" sz="2800" dirty="0">
                <a:solidFill>
                  <a:schemeClr val="tx1"/>
                </a:solidFill>
                <a:hlinkClick r:id="rId3"/>
              </a:rPr>
              <a:t>https://docs.microsoft.com/en-us/azure/best-practices-availability-paired-regions</a:t>
            </a:r>
            <a:r>
              <a:rPr lang="en-US" sz="2800" dirty="0">
                <a:solidFill>
                  <a:schemeClr val="tx1"/>
                </a:solidFill>
              </a:rPr>
              <a:t> </a:t>
            </a:r>
          </a:p>
          <a:p>
            <a:pPr marL="0" indent="0">
              <a:buNone/>
            </a:pPr>
            <a:r>
              <a:rPr lang="en-US" sz="2400" dirty="0">
                <a:solidFill>
                  <a:schemeClr val="tx1"/>
                </a:solidFill>
              </a:rPr>
              <a:t> </a:t>
            </a:r>
          </a:p>
          <a:p>
            <a:pPr marL="0" indent="0">
              <a:spcAft>
                <a:spcPts val="882"/>
              </a:spcAft>
              <a:buNone/>
            </a:pPr>
            <a:endParaRPr lang="en-US" sz="14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420969213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noAutofit/>
          </a:bodyPr>
          <a:lstStyle/>
          <a:p>
            <a:pPr marL="0" indent="0">
              <a:buNone/>
            </a:pPr>
            <a:r>
              <a:rPr lang="en-US" sz="2800" dirty="0">
                <a:solidFill>
                  <a:schemeClr val="tx1"/>
                </a:solidFill>
              </a:rPr>
              <a:t>Objection </a:t>
            </a:r>
          </a:p>
          <a:p>
            <a:pPr marL="0" lvl="0" indent="0">
              <a:spcBef>
                <a:spcPts val="600"/>
              </a:spcBef>
              <a:spcAft>
                <a:spcPts val="1200"/>
              </a:spcAft>
              <a:buNone/>
            </a:pPr>
            <a:r>
              <a:rPr lang="en-US" sz="2800" dirty="0">
                <a:solidFill>
                  <a:schemeClr val="tx1"/>
                </a:solidFill>
              </a:rPr>
              <a:t>How will migrating from SQL Server to Azure SQL Database impact the role of our database administration team?</a:t>
            </a:r>
          </a:p>
          <a:p>
            <a:pPr marL="0" indent="0">
              <a:buNone/>
            </a:pPr>
            <a:r>
              <a:rPr lang="en-US" sz="2800" dirty="0">
                <a:solidFill>
                  <a:schemeClr val="tx1"/>
                </a:solidFill>
              </a:rPr>
              <a:t>Potential answer</a:t>
            </a:r>
          </a:p>
          <a:p>
            <a:pPr marL="0" indent="0">
              <a:buNone/>
            </a:pPr>
            <a:r>
              <a:rPr lang="en-US" sz="2800" dirty="0">
                <a:solidFill>
                  <a:schemeClr val="tx1"/>
                </a:solidFill>
              </a:rPr>
              <a:t>Database Administrators still perform many of the tasks that are done on premises. For example, design and configuration for high availability and disaster recovery, storage management, performance tuning of critical workloads, responding to alerts, scripting and managing database environments. The nature of how these tasks are approached will change with many of the automation and intelligent features in Azure SQL Database, allowing database administrators to focus on higher value tasks and less on the menial day-to-day tasks.</a:t>
            </a:r>
          </a:p>
          <a:p>
            <a:pPr marL="0" indent="0">
              <a:spcAft>
                <a:spcPts val="882"/>
              </a:spcAft>
              <a:buNone/>
            </a:pPr>
            <a:endParaRPr lang="en-US" sz="14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48072405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417002" y="2136323"/>
            <a:ext cx="11357996" cy="2052030"/>
          </a:xfrm>
        </p:spPr>
        <p:txBody>
          <a:bodyPr>
            <a:normAutofit fontScale="85000" lnSpcReduction="20000"/>
          </a:bodyPr>
          <a:lstStyle/>
          <a:p>
            <a:pPr marL="0" indent="0">
              <a:buNone/>
            </a:pPr>
            <a:r>
              <a:rPr lang="en-US" sz="3600" i="1" dirty="0">
                <a:solidFill>
                  <a:schemeClr val="tx1"/>
                </a:solidFill>
              </a:rPr>
              <a:t>“With Microsoft's server and database migration tools we have the building blocks we need to accelerate our cloud strategy while minimizing migration downtime and maintaining compliance.”</a:t>
            </a:r>
          </a:p>
          <a:p>
            <a:pPr marL="0" indent="0">
              <a:buNone/>
            </a:pPr>
            <a:endParaRPr lang="en-US" sz="3600" dirty="0">
              <a:solidFill>
                <a:schemeClr val="tx1"/>
              </a:solidFill>
            </a:endParaRPr>
          </a:p>
          <a:p>
            <a:pPr marL="0" indent="0" algn="r">
              <a:buNone/>
            </a:pPr>
            <a:r>
              <a:rPr lang="en-US" sz="3600" dirty="0">
                <a:solidFill>
                  <a:schemeClr val="tx1"/>
                </a:solidFill>
              </a:rPr>
              <a:t>—Jude Watkins, Director of Database Operations, Fabrikam </a:t>
            </a:r>
          </a:p>
          <a:p>
            <a:pPr marL="0" indent="0">
              <a:spcAft>
                <a:spcPts val="882"/>
              </a:spcAft>
              <a:buNone/>
            </a:pPr>
            <a:endParaRPr lang="en-US" sz="18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quote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5847644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7784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40" y="1561671"/>
            <a:ext cx="11653523" cy="5200076"/>
          </a:xfrm>
        </p:spPr>
        <p:txBody>
          <a:bodyPr>
            <a:normAutofit fontScale="70000" lnSpcReduction="20000"/>
          </a:bodyPr>
          <a:lstStyle/>
          <a:p>
            <a:r>
              <a:rPr lang="en-US" sz="2900" dirty="0">
                <a:solidFill>
                  <a:schemeClr val="tx1"/>
                </a:solidFill>
              </a:rPr>
              <a:t>Fabrikam is an automotive parts manufacturer based in the United States. They are an OEM manufacturer of parts for commercial vehicles. They have manufacturing plants throughout the US and Mexico. Fabrikam competes globally with other manufacturers for contracts, this highly competitive environment makes Fabrikam very price sensitive. </a:t>
            </a:r>
          </a:p>
          <a:p>
            <a:pPr marL="0" indent="0">
              <a:buNone/>
            </a:pPr>
            <a:endParaRPr lang="en-US" sz="2900" dirty="0">
              <a:solidFill>
                <a:schemeClr val="tx1"/>
              </a:solidFill>
            </a:endParaRPr>
          </a:p>
          <a:p>
            <a:pPr marL="0" indent="0">
              <a:buNone/>
            </a:pPr>
            <a:r>
              <a:rPr lang="en-US" sz="2900" dirty="0">
                <a:solidFill>
                  <a:schemeClr val="tx1"/>
                </a:solidFill>
              </a:rPr>
              <a:t>"</a:t>
            </a:r>
            <a:r>
              <a:rPr lang="en-US" sz="2900" i="1" dirty="0">
                <a:solidFill>
                  <a:schemeClr val="tx1"/>
                </a:solidFill>
              </a:rPr>
              <a:t>We are preparing for Windows and SQL Server 2008/R2 end of support and would like to better understand our options for upgrade and migration.“</a:t>
            </a:r>
          </a:p>
          <a:p>
            <a:pPr marL="0" indent="0" algn="r">
              <a:buNone/>
            </a:pPr>
            <a:r>
              <a:rPr lang="en-US" sz="2900" dirty="0">
                <a:solidFill>
                  <a:schemeClr val="tx1"/>
                </a:solidFill>
              </a:rPr>
              <a:t>Sloane Peterson, Fabrikam CIO </a:t>
            </a:r>
          </a:p>
          <a:p>
            <a:endParaRPr lang="en-US" sz="2900" dirty="0">
              <a:solidFill>
                <a:schemeClr val="tx1"/>
              </a:solidFill>
            </a:endParaRPr>
          </a:p>
          <a:p>
            <a:r>
              <a:rPr lang="en-US" sz="2900" dirty="0">
                <a:solidFill>
                  <a:schemeClr val="tx1"/>
                </a:solidFill>
              </a:rPr>
              <a:t>Fabrikam does not have a complete company wide inventory of the number of servers and applications running on legacy software and many of the systems are undocumented and not well understood by IT staff. They want to understand their current workloads and they would like to take advantage of the cloud where appropriate. </a:t>
            </a:r>
          </a:p>
          <a:p>
            <a:pPr marL="0" indent="0">
              <a:buNone/>
            </a:pPr>
            <a:r>
              <a:rPr lang="en-US" sz="2900" dirty="0">
                <a:solidFill>
                  <a:schemeClr val="tx1"/>
                </a:solidFill>
              </a:rPr>
              <a:t> </a:t>
            </a:r>
          </a:p>
          <a:p>
            <a:r>
              <a:rPr lang="en-US" sz="2900" dirty="0">
                <a:solidFill>
                  <a:schemeClr val="tx1"/>
                </a:solidFill>
              </a:rPr>
              <a:t>Fabrikam currently has many legacy applications that are running on Windows Server 2008 including a line of business inventory management system that also leverages SQL Server 2008. The inventory management system is considered a mission critical application. It is highly complex and is leveraged by various parts of the business with many upstream and downstream dependencies. Some of these dependencies are Linux systems. Because many of these systems are critical to the business, they need to understand the business continuity and disaster recovery options when upgrading in place or migrating to the cloud.</a:t>
            </a:r>
          </a:p>
          <a:p>
            <a:pPr marL="0" indent="0">
              <a:spcAft>
                <a:spcPts val="882"/>
              </a:spcAft>
              <a:buNone/>
            </a:pPr>
            <a:endParaRPr lang="en-US" sz="18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a:t>
            </a:r>
            <a:br>
              <a:rPr lang="en-US" sz="4900" dirty="0">
                <a:solidFill>
                  <a:schemeClr val="tx1"/>
                </a:solidFill>
                <a:cs typeface="Segoe UI" panose="020B0502040204020203" pitchFamily="34" charset="0"/>
              </a:rPr>
            </a:br>
            <a:r>
              <a:rPr lang="en-US" sz="4400" i="1" dirty="0">
                <a:solidFill>
                  <a:schemeClr val="tx1"/>
                </a:solidFill>
                <a:cs typeface="Segoe UI" panose="020B0502040204020203" pitchFamily="34" charset="0"/>
              </a:rPr>
              <a:t>Fabrikam</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342912701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40" y="1657927"/>
            <a:ext cx="11653523" cy="4867564"/>
          </a:xfrm>
        </p:spPr>
        <p:txBody>
          <a:bodyPr>
            <a:normAutofit fontScale="92500" lnSpcReduction="20000"/>
          </a:bodyPr>
          <a:lstStyle/>
          <a:p>
            <a:pPr>
              <a:spcAft>
                <a:spcPts val="1200"/>
              </a:spcAft>
            </a:pPr>
            <a:r>
              <a:rPr lang="en-US" sz="2400" dirty="0">
                <a:solidFill>
                  <a:schemeClr val="tx1"/>
                </a:solidFill>
              </a:rPr>
              <a:t>The Inventory Management system is one of the most critical systems at Fabrikam. It was originally architected when the company was much smaller. It currently runs on Windows Server 2008 R2 with a separate SQL Server 2008 backend. The application team that supports it would ultimately like to rearchitect the system for better scalability and to take better advantage of new innovations in inventory tracking. They see cloud technologies as a good fit for this type of application, but they lack the experience, expertise and time to rebuild the application right now.  </a:t>
            </a:r>
          </a:p>
          <a:p>
            <a:pPr>
              <a:spcAft>
                <a:spcPts val="1200"/>
              </a:spcAft>
            </a:pPr>
            <a:r>
              <a:rPr lang="en-US" sz="2400" dirty="0">
                <a:solidFill>
                  <a:schemeClr val="tx1"/>
                </a:solidFill>
              </a:rPr>
              <a:t>They would like a short-term plan to maintain support of the system while the application team reskills and gains experience in Azure. </a:t>
            </a:r>
          </a:p>
          <a:p>
            <a:pPr>
              <a:spcAft>
                <a:spcPts val="1200"/>
              </a:spcAft>
            </a:pPr>
            <a:r>
              <a:rPr lang="en-US" sz="2400" dirty="0">
                <a:solidFill>
                  <a:schemeClr val="tx1"/>
                </a:solidFill>
              </a:rPr>
              <a:t>They would also like a long-term plan to take advantage of the new advancements in SQL Server while still getting the most out of their Azure investment by minimizing the administrative overhead.</a:t>
            </a:r>
          </a:p>
          <a:p>
            <a:pPr marL="0" indent="0">
              <a:buNone/>
            </a:pPr>
            <a:endParaRPr lang="en-US" sz="900" dirty="0">
              <a:solidFill>
                <a:schemeClr val="tx1"/>
              </a:solidFill>
            </a:endParaRPr>
          </a:p>
          <a:p>
            <a:pPr marL="0" indent="0">
              <a:buNone/>
            </a:pPr>
            <a:r>
              <a:rPr lang="en-US" sz="2400" i="1" dirty="0">
                <a:solidFill>
                  <a:schemeClr val="tx1"/>
                </a:solidFill>
              </a:rPr>
              <a:t>“We would love to take advantage of the cloud to minimize the administrative overhead of the Inventory Management System, we simply cannot get all of the dependencies sorted out before the official end of support.”</a:t>
            </a:r>
          </a:p>
          <a:p>
            <a:pPr marL="0" indent="0" algn="r">
              <a:buNone/>
            </a:pPr>
            <a:r>
              <a:rPr lang="en-US" sz="2400" dirty="0">
                <a:solidFill>
                  <a:schemeClr val="tx1"/>
                </a:solidFill>
              </a:rPr>
              <a:t>Frances Bradley, Manager Inventory Applications</a:t>
            </a:r>
          </a:p>
          <a:p>
            <a:pPr marL="0" indent="0">
              <a:spcAft>
                <a:spcPts val="882"/>
              </a:spcAft>
              <a:buNone/>
            </a:pPr>
            <a:endParaRPr lang="en-US" sz="18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a:t>
            </a:r>
            <a:br>
              <a:rPr lang="en-US" sz="4900" dirty="0">
                <a:solidFill>
                  <a:schemeClr val="tx1"/>
                </a:solidFill>
                <a:cs typeface="Segoe UI" panose="020B0502040204020203" pitchFamily="34" charset="0"/>
              </a:rPr>
            </a:br>
            <a:r>
              <a:rPr lang="en-US" sz="4400" i="1" dirty="0">
                <a:solidFill>
                  <a:schemeClr val="tx1"/>
                </a:solidFill>
                <a:cs typeface="Segoe UI" panose="020B0502040204020203" pitchFamily="34" charset="0"/>
              </a:rPr>
              <a:t>Fabrikam – Inventory Management</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9920770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525132"/>
          </a:xfrm>
        </p:spPr>
        <p:txBody>
          <a:bodyPr>
            <a:noAutofit/>
          </a:bodyPr>
          <a:lstStyle/>
          <a:p>
            <a:pPr>
              <a:spcAft>
                <a:spcPts val="600"/>
              </a:spcAft>
            </a:pPr>
            <a:r>
              <a:rPr lang="en-US" sz="2400" dirty="0">
                <a:solidFill>
                  <a:schemeClr val="tx1"/>
                </a:solidFill>
              </a:rPr>
              <a:t>Identify migration and upgrade tools to help in assessing, migrating and optimizing the current environment.</a:t>
            </a:r>
          </a:p>
          <a:p>
            <a:pPr>
              <a:spcAft>
                <a:spcPts val="600"/>
              </a:spcAft>
            </a:pPr>
            <a:r>
              <a:rPr lang="en-US" sz="2400" dirty="0">
                <a:solidFill>
                  <a:schemeClr val="tx1"/>
                </a:solidFill>
              </a:rPr>
              <a:t>Fabrikam needs to build an inventory of their current systems and provide some organization around the various systems they have in place. The inventory should include dependencies and tiering of the applications to help in prioritizing application upgrades and migrations. </a:t>
            </a:r>
          </a:p>
          <a:p>
            <a:pPr>
              <a:spcAft>
                <a:spcPts val="600"/>
              </a:spcAft>
            </a:pPr>
            <a:r>
              <a:rPr lang="en-US" sz="2400" dirty="0">
                <a:solidFill>
                  <a:schemeClr val="tx1"/>
                </a:solidFill>
              </a:rPr>
              <a:t>Fabrikam has a large mix of applications including Microsoft, third-party and custom applications. They need to evaluate the upgrade options for each workload. </a:t>
            </a:r>
          </a:p>
          <a:p>
            <a:pPr>
              <a:spcAft>
                <a:spcPts val="600"/>
              </a:spcAft>
            </a:pPr>
            <a:r>
              <a:rPr lang="en-US" sz="2400" dirty="0">
                <a:solidFill>
                  <a:schemeClr val="tx1"/>
                </a:solidFill>
              </a:rPr>
              <a:t>They would like to modernize applications and take advantage of the cloud where it makes sense. How should they go about identifying suitable applications and the costs of running them in Azure?</a:t>
            </a:r>
          </a:p>
          <a:p>
            <a:pPr>
              <a:spcAft>
                <a:spcPts val="600"/>
              </a:spcAft>
            </a:pPr>
            <a:r>
              <a:rPr lang="en-US" sz="2400" dirty="0">
                <a:solidFill>
                  <a:schemeClr val="tx1"/>
                </a:solidFill>
              </a:rPr>
              <a:t>Applications that are not moving to Azure will need to be optimized on-premises. </a:t>
            </a:r>
          </a:p>
          <a:p>
            <a:pPr>
              <a:spcAft>
                <a:spcPts val="600"/>
              </a:spcAft>
            </a:pPr>
            <a:r>
              <a:rPr lang="en-US" sz="2400" dirty="0" err="1">
                <a:solidFill>
                  <a:schemeClr val="tx1"/>
                </a:solidFill>
              </a:rPr>
              <a:t>Fabrikam</a:t>
            </a:r>
            <a:r>
              <a:rPr lang="en-US" sz="2400" dirty="0">
                <a:solidFill>
                  <a:schemeClr val="tx1"/>
                </a:solidFill>
              </a:rPr>
              <a:t> would like you to provide total cost of ownership analysis of a reference  solution they have provided.</a:t>
            </a:r>
          </a:p>
          <a:p>
            <a:pPr marL="0" indent="0">
              <a:spcAft>
                <a:spcPts val="882"/>
              </a:spcAft>
              <a:buNone/>
            </a:pPr>
            <a:endParaRPr lang="en-US" sz="24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needs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39232659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71557" y="1249670"/>
            <a:ext cx="11653523" cy="5089022"/>
          </a:xfrm>
        </p:spPr>
        <p:txBody>
          <a:bodyPr>
            <a:noAutofit/>
          </a:bodyPr>
          <a:lstStyle/>
          <a:p>
            <a:pPr lvl="0">
              <a:spcBef>
                <a:spcPts val="600"/>
              </a:spcBef>
              <a:spcAft>
                <a:spcPts val="1200"/>
              </a:spcAft>
            </a:pPr>
            <a:r>
              <a:rPr lang="en-US" sz="2800" dirty="0">
                <a:solidFill>
                  <a:schemeClr val="tx1"/>
                </a:solidFill>
              </a:rPr>
              <a:t>We have some third-party applications where we do not have complete control of the code or schema. We will not be able to upgrade these applications before the end of support. What options do we have for these applications?</a:t>
            </a:r>
          </a:p>
          <a:p>
            <a:pPr lvl="0">
              <a:spcBef>
                <a:spcPts val="600"/>
              </a:spcBef>
              <a:spcAft>
                <a:spcPts val="1200"/>
              </a:spcAft>
            </a:pPr>
            <a:r>
              <a:rPr lang="en-US" sz="2800" dirty="0">
                <a:solidFill>
                  <a:schemeClr val="tx1"/>
                </a:solidFill>
              </a:rPr>
              <a:t>We have hundreds of applications that are running on servers that are nearing end of support. Some are virtual machines running on VMWare, some are older physical machines. Does Microsoft have any tools to help us identify these applications?</a:t>
            </a:r>
          </a:p>
          <a:p>
            <a:pPr>
              <a:spcBef>
                <a:spcPts val="600"/>
              </a:spcBef>
              <a:spcAft>
                <a:spcPts val="1200"/>
              </a:spcAft>
            </a:pPr>
            <a:r>
              <a:rPr lang="en-US" sz="2800" dirty="0">
                <a:solidFill>
                  <a:schemeClr val="tx1"/>
                </a:solidFill>
              </a:rPr>
              <a:t>We need to minimize the amount of downtime during migration. How will we do this? What kind of downtime are we looking at?</a:t>
            </a:r>
          </a:p>
          <a:p>
            <a:pPr marL="0" indent="0">
              <a:spcAft>
                <a:spcPts val="882"/>
              </a:spcAft>
              <a:buNone/>
            </a:pPr>
            <a:endParaRPr lang="en-US" sz="28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6013399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71557" y="1249670"/>
            <a:ext cx="11653523" cy="5089022"/>
          </a:xfrm>
        </p:spPr>
        <p:txBody>
          <a:bodyPr>
            <a:noAutofit/>
          </a:bodyPr>
          <a:lstStyle/>
          <a:p>
            <a:pPr lvl="0">
              <a:spcBef>
                <a:spcPts val="600"/>
              </a:spcBef>
              <a:spcAft>
                <a:spcPts val="1200"/>
              </a:spcAft>
            </a:pPr>
            <a:r>
              <a:rPr lang="en-US" sz="2800" dirty="0">
                <a:solidFill>
                  <a:schemeClr val="tx1"/>
                </a:solidFill>
              </a:rPr>
              <a:t>When migrating workloads into Azure, how do we handle security and authentication? Will workloads continue to use the same authentication that was used on-premises? </a:t>
            </a:r>
          </a:p>
          <a:p>
            <a:pPr lvl="0">
              <a:spcBef>
                <a:spcPts val="600"/>
              </a:spcBef>
              <a:spcAft>
                <a:spcPts val="1200"/>
              </a:spcAft>
            </a:pPr>
            <a:r>
              <a:rPr lang="en-US" sz="2800" dirty="0">
                <a:solidFill>
                  <a:schemeClr val="tx1"/>
                </a:solidFill>
              </a:rPr>
              <a:t>Some of our data has very strict regulatory constraints and cannot leave the country of origin, how do we handle this type of data in Azure? Will data be replicated or located in other countries or regions? </a:t>
            </a:r>
          </a:p>
          <a:p>
            <a:pPr lvl="0">
              <a:spcBef>
                <a:spcPts val="600"/>
              </a:spcBef>
              <a:spcAft>
                <a:spcPts val="1200"/>
              </a:spcAft>
            </a:pPr>
            <a:r>
              <a:rPr lang="en-US" sz="2800" dirty="0">
                <a:solidFill>
                  <a:schemeClr val="tx1"/>
                </a:solidFill>
              </a:rPr>
              <a:t>How will migrating from SQL Server to Azure SQL Database impact the role of our database administration team?</a:t>
            </a:r>
          </a:p>
          <a:p>
            <a:pPr lvl="0">
              <a:spcBef>
                <a:spcPts val="600"/>
              </a:spcBef>
              <a:spcAft>
                <a:spcPts val="1200"/>
              </a:spcAft>
            </a:pPr>
            <a:endParaRPr lang="en-US" sz="2400" dirty="0">
              <a:solidFill>
                <a:schemeClr val="tx1"/>
              </a:solidFill>
            </a:endParaRPr>
          </a:p>
          <a:p>
            <a:pPr lvl="0">
              <a:spcBef>
                <a:spcPts val="600"/>
              </a:spcBef>
              <a:spcAft>
                <a:spcPts val="1200"/>
              </a:spcAft>
            </a:pPr>
            <a:endParaRPr lang="en-US" sz="2400" dirty="0">
              <a:solidFill>
                <a:schemeClr val="tx1"/>
              </a:solidFill>
            </a:endParaRPr>
          </a:p>
          <a:p>
            <a:pPr marL="0" indent="0">
              <a:spcBef>
                <a:spcPts val="600"/>
              </a:spcBef>
              <a:spcAft>
                <a:spcPts val="882"/>
              </a:spcAft>
              <a:buNone/>
            </a:pPr>
            <a:endParaRPr lang="en-US" sz="24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337409421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 – Azure Migrate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382409" y="1423131"/>
            <a:ext cx="7086967" cy="5013763"/>
          </a:xfrm>
        </p:spPr>
        <p:txBody>
          <a:bodyPr>
            <a:noAutofit/>
          </a:bodyPr>
          <a:lstStyle/>
          <a:p>
            <a:r>
              <a:rPr lang="en-US" sz="3200" dirty="0">
                <a:solidFill>
                  <a:schemeClr val="tx1"/>
                </a:solidFill>
              </a:rPr>
              <a:t>Easily discover VMWare VMs and applications including service dependencies</a:t>
            </a:r>
          </a:p>
          <a:p>
            <a:r>
              <a:rPr lang="en-US" sz="3200" dirty="0">
                <a:solidFill>
                  <a:schemeClr val="tx1"/>
                </a:solidFill>
              </a:rPr>
              <a:t>Workload assessments</a:t>
            </a:r>
            <a:endParaRPr lang="en-US" sz="1800" dirty="0">
              <a:solidFill>
                <a:schemeClr val="tx1"/>
              </a:solidFill>
            </a:endParaRPr>
          </a:p>
          <a:p>
            <a:pPr lvl="1"/>
            <a:r>
              <a:rPr lang="en-US" sz="2000" dirty="0">
                <a:solidFill>
                  <a:schemeClr val="tx1"/>
                </a:solidFill>
              </a:rPr>
              <a:t>Right-size Azure resources based on utilization history</a:t>
            </a:r>
          </a:p>
          <a:p>
            <a:pPr lvl="1"/>
            <a:r>
              <a:rPr lang="en-US" sz="2000" dirty="0">
                <a:solidFill>
                  <a:schemeClr val="tx1"/>
                </a:solidFill>
              </a:rPr>
              <a:t>Estimate monthly costs in Azure</a:t>
            </a:r>
          </a:p>
          <a:p>
            <a:pPr lvl="1"/>
            <a:r>
              <a:rPr lang="en-US" sz="2000" dirty="0">
                <a:solidFill>
                  <a:schemeClr val="tx1"/>
                </a:solidFill>
              </a:rPr>
              <a:t>Migration risks and recommended tools</a:t>
            </a:r>
          </a:p>
          <a:p>
            <a:r>
              <a:rPr lang="en-US" sz="3200" dirty="0">
                <a:solidFill>
                  <a:schemeClr val="tx1"/>
                </a:solidFill>
              </a:rPr>
              <a:t>Hyper-V support coming soon</a:t>
            </a:r>
          </a:p>
          <a:p>
            <a:pPr lvl="1"/>
            <a:r>
              <a:rPr lang="en-US" sz="2000" dirty="0">
                <a:solidFill>
                  <a:schemeClr val="tx1"/>
                </a:solidFill>
              </a:rPr>
              <a:t>Leverage Azure Site Recovery Deployment Planner or partner tools for these workloads</a:t>
            </a:r>
          </a:p>
          <a:p>
            <a:endParaRPr lang="en-US" sz="2000" dirty="0">
              <a:solidFill>
                <a:schemeClr val="tx1"/>
              </a:solidFill>
            </a:endParaRPr>
          </a:p>
          <a:p>
            <a:pPr lvl="1"/>
            <a:endParaRPr lang="en-US" sz="1632" dirty="0">
              <a:solidFill>
                <a:schemeClr val="tx1"/>
              </a:solidFill>
            </a:endParaRPr>
          </a:p>
        </p:txBody>
      </p:sp>
      <p:pic>
        <p:nvPicPr>
          <p:cNvPr id="5" name="Picture 4" descr="Azure Migrate allows easy discovery VMWare VMs and applications including service dependencies">
            <a:extLst>
              <a:ext uri="{FF2B5EF4-FFF2-40B4-BE49-F238E27FC236}">
                <a16:creationId xmlns:a16="http://schemas.microsoft.com/office/drawing/2014/main" id="{B812D7B9-E102-418F-A290-F7DD5AB3B299}"/>
              </a:ext>
            </a:extLst>
          </p:cNvPr>
          <p:cNvPicPr>
            <a:picLocks noChangeAspect="1"/>
          </p:cNvPicPr>
          <p:nvPr/>
        </p:nvPicPr>
        <p:blipFill>
          <a:blip r:embed="rId3"/>
          <a:stretch>
            <a:fillRect/>
          </a:stretch>
        </p:blipFill>
        <p:spPr>
          <a:xfrm>
            <a:off x="7610686" y="1204416"/>
            <a:ext cx="3920068" cy="5121084"/>
          </a:xfrm>
          <a:prstGeom prst="rect">
            <a:avLst/>
          </a:prstGeom>
        </p:spPr>
      </p:pic>
    </p:spTree>
    <p:extLst>
      <p:ext uri="{BB962C8B-B14F-4D97-AF65-F5344CB8AC3E}">
        <p14:creationId xmlns:p14="http://schemas.microsoft.com/office/powerpoint/2010/main" val="37051190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heme/theme1.xml><?xml version="1.0" encoding="utf-8"?>
<a:theme xmlns:a="http://schemas.openxmlformats.org/drawingml/2006/main" name="2_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C+E Readiness Template">
  <a:themeElements>
    <a:clrScheme name="S4 Feb 2017 Dark Back">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FFF100"/>
      </a:hlink>
      <a:folHlink>
        <a:srgbClr val="FFF100"/>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15DFA3690A15B4081582BBCC6BEAC3E" ma:contentTypeVersion="9" ma:contentTypeDescription="Create a new document." ma:contentTypeScope="" ma:versionID="642da1784587cbe85a7fdbbe4dc36103">
  <xsd:schema xmlns:xsd="http://www.w3.org/2001/XMLSchema" xmlns:xs="http://www.w3.org/2001/XMLSchema" xmlns:p="http://schemas.microsoft.com/office/2006/metadata/properties" xmlns:ns1="http://schemas.microsoft.com/sharepoint/v3" xmlns:ns2="2023ac63-7b75-4916-a9ee-591457758eee" xmlns:ns3="d9c797ad-d7c3-4982-82b7-81352a75e4a5" targetNamespace="http://schemas.microsoft.com/office/2006/metadata/properties" ma:root="true" ma:fieldsID="91198b0246576053cc55dd2c67035a89" ns1:_="" ns2:_="" ns3:_="">
    <xsd:import namespace="http://schemas.microsoft.com/sharepoint/v3"/>
    <xsd:import namespace="2023ac63-7b75-4916-a9ee-591457758eee"/>
    <xsd:import namespace="d9c797ad-d7c3-4982-82b7-81352a75e4a5"/>
    <xsd:element name="properties">
      <xsd:complexType>
        <xsd:sequence>
          <xsd:element name="documentManagement">
            <xsd:complexType>
              <xsd:all>
                <xsd:element ref="ns2:SharedWithUsers" minOccurs="0"/>
                <xsd:element ref="ns2:SharedWithDetails" minOccurs="0"/>
                <xsd:element ref="ns2:LastSharedByUser" minOccurs="0"/>
                <xsd:element ref="ns2:LastSharedByTime" minOccurs="0"/>
                <xsd:element ref="ns3:MediaServiceMetadata" minOccurs="0"/>
                <xsd:element ref="ns3:MediaServiceFastMetadata" minOccurs="0"/>
                <xsd:element ref="ns1:_ip_UnifiedCompliancePolicyProperties" minOccurs="0"/>
                <xsd:element ref="ns1:_ip_UnifiedCompliancePolicyUIAction" minOccurs="0"/>
                <xsd:element ref="ns3: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4" nillable="true" ma:displayName="Unified Compliance Policy Properties" ma:description="" ma:hidden="true" ma:internalName="_ip_UnifiedCompliancePolicyProperties">
      <xsd:simpleType>
        <xsd:restriction base="dms:Note"/>
      </xsd:simpleType>
    </xsd:element>
    <xsd:element name="_ip_UnifiedCompliancePolicyUIAction" ma:index="15" nillable="true" ma:displayName="Unified Compliance Policy UI Action" ma:descrip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2023ac63-7b75-4916-a9ee-591457758eee"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0" nillable="true" ma:displayName="Last Shared By User" ma:description="" ma:internalName="LastSharedByUser" ma:readOnly="true">
      <xsd:simpleType>
        <xsd:restriction base="dms:Note">
          <xsd:maxLength value="255"/>
        </xsd:restriction>
      </xsd:simpleType>
    </xsd:element>
    <xsd:element name="LastSharedByTime" ma:index="11"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d9c797ad-d7c3-4982-82b7-81352a75e4a5" elementFormDefault="qualified">
    <xsd:import namespace="http://schemas.microsoft.com/office/2006/documentManagement/types"/>
    <xsd:import namespace="http://schemas.microsoft.com/office/infopath/2007/PartnerControls"/>
    <xsd:element name="MediaServiceMetadata" ma:index="12" nillable="true" ma:displayName="MediaServiceMetadata" ma:description="" ma:hidden="true" ma:internalName="MediaServiceMetadata" ma:readOnly="true">
      <xsd:simpleType>
        <xsd:restriction base="dms:Note"/>
      </xsd:simpleType>
    </xsd:element>
    <xsd:element name="MediaServiceFastMetadata" ma:index="13" nillable="true" ma:displayName="MediaServiceFastMetadata" ma:description="" ma:hidden="true" ma:internalName="MediaServiceFastMetadata" ma:readOnly="true">
      <xsd:simpleType>
        <xsd:restriction base="dms:Note"/>
      </xsd:simpleType>
    </xsd:element>
    <xsd:element name="MediaServiceDateTaken" ma:index="16" nillable="true" ma:displayName="MediaServiceDateTaken" ma:hidden="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Props1.xml><?xml version="1.0" encoding="utf-8"?>
<ds:datastoreItem xmlns:ds="http://schemas.openxmlformats.org/officeDocument/2006/customXml" ds:itemID="{255F5BEB-6AD6-480A-8556-C80C5EBC10F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2023ac63-7b75-4916-a9ee-591457758eee"/>
    <ds:schemaRef ds:uri="d9c797ad-d7c3-4982-82b7-81352a75e4a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18501AF-04CF-4482-BAE1-607B49DDC378}">
  <ds:schemaRefs>
    <ds:schemaRef ds:uri="http://schemas.microsoft.com/sharepoint/v3/contenttype/forms"/>
  </ds:schemaRefs>
</ds:datastoreItem>
</file>

<file path=customXml/itemProps3.xml><?xml version="1.0" encoding="utf-8"?>
<ds:datastoreItem xmlns:ds="http://schemas.openxmlformats.org/officeDocument/2006/customXml" ds:itemID="{BAF7D529-36AB-45DA-B239-2F912F2D1610}">
  <ds:schemaRefs>
    <ds:schemaRef ds:uri="http://schemas.microsoft.com/office/2006/metadata/properties"/>
    <ds:schemaRef ds:uri="http://schemas.microsoft.com/office/2006/documentManagement/types"/>
    <ds:schemaRef ds:uri="http://schemas.microsoft.com/sharepoint/v3"/>
    <ds:schemaRef ds:uri="http://purl.org/dc/terms/"/>
    <ds:schemaRef ds:uri="http://schemas.openxmlformats.org/package/2006/metadata/core-properties"/>
    <ds:schemaRef ds:uri="http://purl.org/dc/dcmitype/"/>
    <ds:schemaRef ds:uri="http://schemas.microsoft.com/office/infopath/2007/PartnerControls"/>
    <ds:schemaRef ds:uri="http://purl.org/dc/elements/1.1/"/>
    <ds:schemaRef ds:uri="d9c797ad-d7c3-4982-82b7-81352a75e4a5"/>
    <ds:schemaRef ds:uri="2023ac63-7b75-4916-a9ee-591457758eee"/>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18717</TotalTime>
  <Words>3732</Words>
  <Application>Microsoft Macintosh PowerPoint</Application>
  <PresentationFormat>Widescreen</PresentationFormat>
  <Paragraphs>397</Paragraphs>
  <Slides>37</Slides>
  <Notes>37</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37</vt:i4>
      </vt:variant>
    </vt:vector>
  </HeadingPairs>
  <TitlesOfParts>
    <vt:vector size="46" baseType="lpstr">
      <vt:lpstr>Arial</vt:lpstr>
      <vt:lpstr>Calibri</vt:lpstr>
      <vt:lpstr>Consolas</vt:lpstr>
      <vt:lpstr>Segoe UI</vt:lpstr>
      <vt:lpstr>Segoe UI Light</vt:lpstr>
      <vt:lpstr>Segoe UI Semilight</vt:lpstr>
      <vt:lpstr>Wingdings</vt:lpstr>
      <vt:lpstr>2_Server and Cloud 2013</vt:lpstr>
      <vt:lpstr>C+E Readiness Template</vt:lpstr>
      <vt:lpstr>Windows Server and SQL Server 2008/R2 end of support planning</vt:lpstr>
      <vt:lpstr>Abstract and learning objectives</vt:lpstr>
      <vt:lpstr>Step 1: Review the customer case study</vt:lpstr>
      <vt:lpstr>Customer situation Fabrikam </vt:lpstr>
      <vt:lpstr>Customer situation Fabrikam – Inventory Management </vt:lpstr>
      <vt:lpstr>Customer needs </vt:lpstr>
      <vt:lpstr>Customer objections </vt:lpstr>
      <vt:lpstr>Customer objections </vt:lpstr>
      <vt:lpstr>Common scenarios – Azure Migrate </vt:lpstr>
      <vt:lpstr>Common scenarios – Database Migration Service </vt:lpstr>
      <vt:lpstr>Common scenarios – Azure Security Center </vt:lpstr>
      <vt:lpstr>Common scenarios – Cost Management for Azure </vt:lpstr>
      <vt:lpstr>Step 2: Design the solution</vt:lpstr>
      <vt:lpstr>Step 3: Present the solution</vt:lpstr>
      <vt:lpstr>Wrap-up</vt:lpstr>
      <vt:lpstr>Preferred target audience </vt:lpstr>
      <vt:lpstr>Preferred solution overview </vt:lpstr>
      <vt:lpstr>Preferred solution – Assess Assessment can be broken down into three phases</vt:lpstr>
      <vt:lpstr>Preferred solution – Assess </vt:lpstr>
      <vt:lpstr>Preferred solution – Assess </vt:lpstr>
      <vt:lpstr>Preferred solution – Assess </vt:lpstr>
      <vt:lpstr>Preferred solution – Migrate The migration phase can be broken out into four paths</vt:lpstr>
      <vt:lpstr>Preferred solution – Migrate </vt:lpstr>
      <vt:lpstr>Preferred solution – Migrate </vt:lpstr>
      <vt:lpstr>Preferred solution – Migrate </vt:lpstr>
      <vt:lpstr>Preferred solution – Migrate </vt:lpstr>
      <vt:lpstr>Preferred solution – Optimize </vt:lpstr>
      <vt:lpstr>Preferred solution – Optimize </vt:lpstr>
      <vt:lpstr>Preferred solution – Optimize </vt:lpstr>
      <vt:lpstr>Preferred objections handling </vt:lpstr>
      <vt:lpstr>Preferred objections handling </vt:lpstr>
      <vt:lpstr>Preferred objections handling </vt:lpstr>
      <vt:lpstr>Preferred objections handling </vt:lpstr>
      <vt:lpstr>Preferred objections handling </vt:lpstr>
      <vt:lpstr>Preferred objections handling </vt:lpstr>
      <vt:lpstr>Customer quote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Karen Fishwick (GP Strategies Corporation)</dc:creator>
  <cp:lastModifiedBy>Paul Burpo</cp:lastModifiedBy>
  <cp:revision>577</cp:revision>
  <dcterms:created xsi:type="dcterms:W3CDTF">2016-01-21T23:17:09Z</dcterms:created>
  <dcterms:modified xsi:type="dcterms:W3CDTF">2019-09-08T02:05:39Z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0x010100D15DFA3690A15B4081582BBCC6BEAC3E</vt:lpwstr>
  </property>
  <property fmtid="{D5CDD505-2E9C-101B-9397-08002B2CF9AE}" pid="3" name="MSIP_Label_f42aa342-8706-4288-bd11-ebb85995028c_Enabled">
    <vt:lpwstr>True</vt:lpwstr>
  </property>
  <property fmtid="{D5CDD505-2E9C-101B-9397-08002B2CF9AE}" pid="4" name="MSIP_Label_f42aa342-8706-4288-bd11-ebb85995028c_SiteId">
    <vt:lpwstr>72f988bf-86f1-41af-91ab-2d7cd011db47</vt:lpwstr>
  </property>
  <property fmtid="{D5CDD505-2E9C-101B-9397-08002B2CF9AE}" pid="5" name="MSIP_Label_f42aa342-8706-4288-bd11-ebb85995028c_Ref">
    <vt:lpwstr>https://api.informationprotection.azure.com/api/72f988bf-86f1-41af-91ab-2d7cd011db47</vt:lpwstr>
  </property>
  <property fmtid="{D5CDD505-2E9C-101B-9397-08002B2CF9AE}" pid="6" name="MSIP_Label_f42aa342-8706-4288-bd11-ebb85995028c_Owner">
    <vt:lpwstr>hopero@microsoft.com</vt:lpwstr>
  </property>
  <property fmtid="{D5CDD505-2E9C-101B-9397-08002B2CF9AE}" pid="7" name="MSIP_Label_f42aa342-8706-4288-bd11-ebb85995028c_SetDate">
    <vt:lpwstr>2017-09-21T13:50:16.8427028-07:00</vt:lpwstr>
  </property>
  <property fmtid="{D5CDD505-2E9C-101B-9397-08002B2CF9AE}" pid="8" name="MSIP_Label_f42aa342-8706-4288-bd11-ebb85995028c_Name">
    <vt:lpwstr>General</vt:lpwstr>
  </property>
  <property fmtid="{D5CDD505-2E9C-101B-9397-08002B2CF9AE}" pid="9" name="MSIP_Label_f42aa342-8706-4288-bd11-ebb85995028c_Application">
    <vt:lpwstr>Microsoft Azure Information Protection</vt:lpwstr>
  </property>
  <property fmtid="{D5CDD505-2E9C-101B-9397-08002B2CF9AE}" pid="10" name="MSIP_Label_f42aa342-8706-4288-bd11-ebb85995028c_Extended_MSFT_Method">
    <vt:lpwstr>Automatic</vt:lpwstr>
  </property>
  <property fmtid="{D5CDD505-2E9C-101B-9397-08002B2CF9AE}" pid="11" name="Sensitivity">
    <vt:lpwstr>General</vt:lpwstr>
  </property>
</Properties>
</file>

<file path=docProps/thumbnail.jpeg>
</file>